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341" r:id="rId5"/>
    <p:sldId id="353" r:id="rId6"/>
    <p:sldId id="342" r:id="rId7"/>
    <p:sldId id="358" r:id="rId8"/>
    <p:sldId id="344" r:id="rId9"/>
    <p:sldId id="359" r:id="rId10"/>
    <p:sldId id="355" r:id="rId11"/>
    <p:sldId id="335" r:id="rId12"/>
    <p:sldId id="270" r:id="rId13"/>
    <p:sldId id="268" r:id="rId14"/>
    <p:sldId id="336" r:id="rId15"/>
    <p:sldId id="269" r:id="rId16"/>
    <p:sldId id="337" r:id="rId17"/>
    <p:sldId id="338" r:id="rId18"/>
    <p:sldId id="360" r:id="rId19"/>
    <p:sldId id="356" r:id="rId20"/>
    <p:sldId id="347" r:id="rId21"/>
    <p:sldId id="348" r:id="rId22"/>
    <p:sldId id="324" r:id="rId23"/>
    <p:sldId id="349" r:id="rId24"/>
    <p:sldId id="350" r:id="rId25"/>
    <p:sldId id="351" r:id="rId26"/>
    <p:sldId id="361" r:id="rId27"/>
    <p:sldId id="357" r:id="rId28"/>
    <p:sldId id="259" r:id="rId29"/>
    <p:sldId id="346" r:id="rId30"/>
    <p:sldId id="265" r:id="rId31"/>
    <p:sldId id="263" r:id="rId32"/>
    <p:sldId id="340" r:id="rId33"/>
    <p:sldId id="264" r:id="rId34"/>
    <p:sldId id="362" r:id="rId3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2FA"/>
    <a:srgbClr val="0E3D66"/>
    <a:srgbClr val="CBE5F4"/>
    <a:srgbClr val="D8EBF7"/>
    <a:srgbClr val="7DBEE4"/>
    <a:srgbClr val="A5AFB5"/>
    <a:srgbClr val="BEDEF1"/>
    <a:srgbClr val="7DBFE6"/>
    <a:srgbClr val="94884F"/>
    <a:srgbClr val="13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61" autoAdjust="0"/>
  </p:normalViewPr>
  <p:slideViewPr>
    <p:cSldViewPr snapToGrid="0">
      <p:cViewPr varScale="1">
        <p:scale>
          <a:sx n="82" d="100"/>
          <a:sy n="82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5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9E04-4D79-475C-82D9-6B86C59E3862}" type="doc">
      <dgm:prSet loTypeId="urn:microsoft.com/office/officeart/2005/8/layout/cycle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0B4C4-ADC1-44AD-831B-127DDFD68500}">
      <dgm:prSet phldrT="[Text]" custT="1"/>
      <dgm:spPr>
        <a:solidFill>
          <a:srgbClr val="BEDEF1"/>
        </a:solidFill>
      </dgm:spPr>
      <dgm:t>
        <a:bodyPr/>
        <a:lstStyle/>
        <a:p>
          <a:r>
            <a:rPr lang="en-US" sz="1100" b="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Site plan submittal and review by Dept. of Planning &amp; Zoning and other departments; Plan is scheduled for Development Advisory Committee (DAC); Site plan approval issued </a:t>
          </a:r>
        </a:p>
      </dgm:t>
    </dgm:pt>
    <dgm:pt modelId="{D31D7EB3-1D9B-4234-98E9-1E140769CBCB}" type="parTrans" cxnId="{4666D247-918E-4B72-A060-DC2FC565DBC7}">
      <dgm:prSet/>
      <dgm:spPr/>
      <dgm:t>
        <a:bodyPr/>
        <a:lstStyle/>
        <a:p>
          <a:endParaRPr lang="en-US"/>
        </a:p>
      </dgm:t>
    </dgm:pt>
    <dgm:pt modelId="{D2D05076-6B8F-4D91-825F-9DEF40DF16F7}" type="sibTrans" cxnId="{4666D247-918E-4B72-A060-DC2FC565DBC7}">
      <dgm:prSet/>
      <dgm:spPr/>
      <dgm:t>
        <a:bodyPr/>
        <a:lstStyle/>
        <a:p>
          <a:endParaRPr lang="en-US"/>
        </a:p>
      </dgm:t>
    </dgm:pt>
    <dgm:pt modelId="{91AE2E17-9F72-4CB0-A4C9-5BB9EF90F5CC}">
      <dgm:prSet phldrT="[Text]" custT="1"/>
      <dgm:spPr>
        <a:solidFill>
          <a:srgbClr val="BEDEF1"/>
        </a:solidFill>
      </dgm:spPr>
      <dgm:t>
        <a:bodyPr/>
        <a:lstStyle/>
        <a:p>
          <a:r>
            <a:rPr lang="en-US" sz="1100" b="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Submittal of engineering plans and permits to Dept. of Public Works – stormwater management, grading/sediment control, road plans, bonding, etc. </a:t>
          </a:r>
        </a:p>
      </dgm:t>
    </dgm:pt>
    <dgm:pt modelId="{89FA399E-819E-43DD-9085-051784561DE7}" type="parTrans" cxnId="{CF102D14-B85D-4447-A3BB-CA3118BDC1F1}">
      <dgm:prSet/>
      <dgm:spPr/>
      <dgm:t>
        <a:bodyPr/>
        <a:lstStyle/>
        <a:p>
          <a:endParaRPr lang="en-US"/>
        </a:p>
      </dgm:t>
    </dgm:pt>
    <dgm:pt modelId="{0CF08FB1-F114-4446-9643-32995F4AD88C}" type="sibTrans" cxnId="{CF102D14-B85D-4447-A3BB-CA3118BDC1F1}">
      <dgm:prSet/>
      <dgm:spPr/>
      <dgm:t>
        <a:bodyPr/>
        <a:lstStyle/>
        <a:p>
          <a:endParaRPr lang="en-US"/>
        </a:p>
      </dgm:t>
    </dgm:pt>
    <dgm:pt modelId="{4B3397C0-221C-4A16-875F-80D6F0F7375D}">
      <dgm:prSet phldrT="[Text]" custT="1"/>
      <dgm:spPr>
        <a:solidFill>
          <a:srgbClr val="BEDEF1"/>
        </a:solidFill>
      </dgm:spPr>
      <dgm:t>
        <a:bodyPr/>
        <a:lstStyle/>
        <a:p>
          <a:r>
            <a:rPr lang="en-US" sz="1100" b="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Submittal of building permits/trade permits to Dept. of Inspections, Licenses &amp; Permits (DILP)  and other reviewing agencies</a:t>
          </a:r>
        </a:p>
      </dgm:t>
    </dgm:pt>
    <dgm:pt modelId="{06DDCCB9-345B-4F86-AB29-4CF1CABBB283}" type="parTrans" cxnId="{19B903B5-C2AF-45AE-893A-987F510E068C}">
      <dgm:prSet/>
      <dgm:spPr/>
      <dgm:t>
        <a:bodyPr/>
        <a:lstStyle/>
        <a:p>
          <a:endParaRPr lang="en-US"/>
        </a:p>
      </dgm:t>
    </dgm:pt>
    <dgm:pt modelId="{C9DCCF4F-38FF-4CB4-B3F7-D7B2C81E149B}" type="sibTrans" cxnId="{19B903B5-C2AF-45AE-893A-987F510E068C}">
      <dgm:prSet/>
      <dgm:spPr/>
      <dgm:t>
        <a:bodyPr/>
        <a:lstStyle/>
        <a:p>
          <a:endParaRPr lang="en-US"/>
        </a:p>
      </dgm:t>
    </dgm:pt>
    <dgm:pt modelId="{EA444D88-E029-4ABF-8B01-8A75B02305BE}">
      <dgm:prSet phldrT="[Text]" custT="1"/>
      <dgm:spPr>
        <a:solidFill>
          <a:srgbClr val="BEDEF1"/>
        </a:solidFill>
      </dgm:spPr>
      <dgm:t>
        <a:bodyPr/>
        <a:lstStyle/>
        <a:p>
          <a:r>
            <a:rPr lang="en-US" sz="1100" b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DILP to perform inspections; Other agencies must sign off prior to issuance of C&amp;O permit</a:t>
          </a:r>
          <a:endParaRPr lang="en-US" sz="1100" b="0" dirty="0">
            <a:solidFill>
              <a:srgbClr val="0E3D66"/>
            </a:solidFill>
            <a:effectLst/>
            <a:latin typeface="Aptos SemiBold" panose="020B0004020202020204" pitchFamily="34" charset="0"/>
          </a:endParaRPr>
        </a:p>
      </dgm:t>
    </dgm:pt>
    <dgm:pt modelId="{93172B7F-E93C-4A28-B97B-A3D3339E54CA}" type="parTrans" cxnId="{84B71F02-AE7B-4A6B-B982-54E46A41AC96}">
      <dgm:prSet/>
      <dgm:spPr/>
      <dgm:t>
        <a:bodyPr/>
        <a:lstStyle/>
        <a:p>
          <a:endParaRPr lang="en-US"/>
        </a:p>
      </dgm:t>
    </dgm:pt>
    <dgm:pt modelId="{3B8EBD45-FF50-4DAF-BA7C-4FEF3319FA4A}" type="sibTrans" cxnId="{84B71F02-AE7B-4A6B-B982-54E46A41AC96}">
      <dgm:prSet/>
      <dgm:spPr/>
      <dgm:t>
        <a:bodyPr/>
        <a:lstStyle/>
        <a:p>
          <a:endParaRPr lang="en-US"/>
        </a:p>
      </dgm:t>
    </dgm:pt>
    <dgm:pt modelId="{75F94C52-7817-4039-9AF9-CA8BFE0A5E68}">
      <dgm:prSet phldrT="[Text]" custT="1"/>
      <dgm:spPr>
        <a:solidFill>
          <a:srgbClr val="BEDEF1"/>
        </a:solidFill>
      </dgm:spPr>
      <dgm:t>
        <a:bodyPr/>
        <a:lstStyle/>
        <a:p>
          <a:r>
            <a:rPr lang="en-US" sz="1100" b="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After reviewing agencies sign off on C&amp;O, business can officially open; Office of Economic Development coordinates ribbon cutting and supports business needs</a:t>
          </a:r>
        </a:p>
      </dgm:t>
    </dgm:pt>
    <dgm:pt modelId="{8D542B0E-6ADD-4BA7-9AEE-52FA7F83466A}" type="parTrans" cxnId="{211673A6-D243-4683-A63A-CF8225AE7A5B}">
      <dgm:prSet/>
      <dgm:spPr/>
      <dgm:t>
        <a:bodyPr/>
        <a:lstStyle/>
        <a:p>
          <a:endParaRPr lang="en-US"/>
        </a:p>
      </dgm:t>
    </dgm:pt>
    <dgm:pt modelId="{9CB6FD7D-7CDA-4429-AB40-9D67DEACD418}" type="sibTrans" cxnId="{211673A6-D243-4683-A63A-CF8225AE7A5B}">
      <dgm:prSet/>
      <dgm:spPr/>
      <dgm:t>
        <a:bodyPr/>
        <a:lstStyle/>
        <a:p>
          <a:endParaRPr lang="en-US"/>
        </a:p>
      </dgm:t>
    </dgm:pt>
    <dgm:pt modelId="{8418D72E-0D85-4863-BBCE-F54C197AC18E}" type="pres">
      <dgm:prSet presAssocID="{6BC69E04-4D79-475C-82D9-6B86C59E3862}" presName="cycle" presStyleCnt="0">
        <dgm:presLayoutVars>
          <dgm:dir/>
          <dgm:resizeHandles val="exact"/>
        </dgm:presLayoutVars>
      </dgm:prSet>
      <dgm:spPr/>
    </dgm:pt>
    <dgm:pt modelId="{5B8EF456-1DB7-44FE-809E-CAFB7DEF005F}" type="pres">
      <dgm:prSet presAssocID="{8ED0B4C4-ADC1-44AD-831B-127DDFD68500}" presName="node" presStyleLbl="node1" presStyleIdx="0" presStyleCnt="5" custScaleX="173482" custScaleY="110080" custRadScaleRad="72443" custRadScaleInc="-40031">
        <dgm:presLayoutVars>
          <dgm:bulletEnabled val="1"/>
        </dgm:presLayoutVars>
      </dgm:prSet>
      <dgm:spPr/>
    </dgm:pt>
    <dgm:pt modelId="{E4B70345-D3C4-4372-A705-87F47E93D226}" type="pres">
      <dgm:prSet presAssocID="{8ED0B4C4-ADC1-44AD-831B-127DDFD68500}" presName="spNode" presStyleCnt="0"/>
      <dgm:spPr/>
    </dgm:pt>
    <dgm:pt modelId="{AA22493C-240A-4B79-AF65-2AEC30B8E98C}" type="pres">
      <dgm:prSet presAssocID="{D2D05076-6B8F-4D91-825F-9DEF40DF16F7}" presName="sibTrans" presStyleLbl="sibTrans1D1" presStyleIdx="0" presStyleCnt="5"/>
      <dgm:spPr/>
    </dgm:pt>
    <dgm:pt modelId="{009DB3B9-641C-4C7D-8656-CCE83C6BFEF7}" type="pres">
      <dgm:prSet presAssocID="{91AE2E17-9F72-4CB0-A4C9-5BB9EF90F5CC}" presName="node" presStyleLbl="node1" presStyleIdx="1" presStyleCnt="5" custScaleX="178329" custScaleY="108428" custRadScaleRad="103263" custRadScaleInc="71636">
        <dgm:presLayoutVars>
          <dgm:bulletEnabled val="1"/>
        </dgm:presLayoutVars>
      </dgm:prSet>
      <dgm:spPr/>
    </dgm:pt>
    <dgm:pt modelId="{3B517B1F-054C-4F9F-A392-4910ABBBC38C}" type="pres">
      <dgm:prSet presAssocID="{91AE2E17-9F72-4CB0-A4C9-5BB9EF90F5CC}" presName="spNode" presStyleCnt="0"/>
      <dgm:spPr/>
    </dgm:pt>
    <dgm:pt modelId="{0C88BAB9-6ED7-4EB8-806B-F1CFB2A628E0}" type="pres">
      <dgm:prSet presAssocID="{0CF08FB1-F114-4446-9643-32995F4AD88C}" presName="sibTrans" presStyleLbl="sibTrans1D1" presStyleIdx="1" presStyleCnt="5"/>
      <dgm:spPr/>
    </dgm:pt>
    <dgm:pt modelId="{E7DD7C08-73CD-4255-B717-3EBC8B1E76F8}" type="pres">
      <dgm:prSet presAssocID="{4B3397C0-221C-4A16-875F-80D6F0F7375D}" presName="node" presStyleLbl="node1" presStyleIdx="2" presStyleCnt="5" custScaleX="176362" custScaleY="111610" custRadScaleRad="99366" custRadScaleInc="-37621">
        <dgm:presLayoutVars>
          <dgm:bulletEnabled val="1"/>
        </dgm:presLayoutVars>
      </dgm:prSet>
      <dgm:spPr/>
    </dgm:pt>
    <dgm:pt modelId="{35E40636-9277-47E6-B9A2-46E04D3AE53B}" type="pres">
      <dgm:prSet presAssocID="{4B3397C0-221C-4A16-875F-80D6F0F7375D}" presName="spNode" presStyleCnt="0"/>
      <dgm:spPr/>
    </dgm:pt>
    <dgm:pt modelId="{8E8AA01E-AB57-4DBB-ADD8-48A99C398F41}" type="pres">
      <dgm:prSet presAssocID="{C9DCCF4F-38FF-4CB4-B3F7-D7B2C81E149B}" presName="sibTrans" presStyleLbl="sibTrans1D1" presStyleIdx="2" presStyleCnt="5"/>
      <dgm:spPr/>
    </dgm:pt>
    <dgm:pt modelId="{623B3963-E4B0-4CE7-B599-E7B7A55D7E85}" type="pres">
      <dgm:prSet presAssocID="{EA444D88-E029-4ABF-8B01-8A75B02305BE}" presName="node" presStyleLbl="node1" presStyleIdx="3" presStyleCnt="5" custScaleX="177645" custScaleY="111329" custRadScaleRad="107470" custRadScaleInc="54783">
        <dgm:presLayoutVars>
          <dgm:bulletEnabled val="1"/>
        </dgm:presLayoutVars>
      </dgm:prSet>
      <dgm:spPr/>
    </dgm:pt>
    <dgm:pt modelId="{D9950DF1-6A50-4B55-86E1-132CF78FD3BF}" type="pres">
      <dgm:prSet presAssocID="{EA444D88-E029-4ABF-8B01-8A75B02305BE}" presName="spNode" presStyleCnt="0"/>
      <dgm:spPr/>
    </dgm:pt>
    <dgm:pt modelId="{3020FCD5-06CE-4D77-9348-7AB84AE6AD26}" type="pres">
      <dgm:prSet presAssocID="{3B8EBD45-FF50-4DAF-BA7C-4FEF3319FA4A}" presName="sibTrans" presStyleLbl="sibTrans1D1" presStyleIdx="3" presStyleCnt="5"/>
      <dgm:spPr/>
    </dgm:pt>
    <dgm:pt modelId="{2D290F8A-C421-49E1-8ECB-B2C7E1751D33}" type="pres">
      <dgm:prSet presAssocID="{75F94C52-7817-4039-9AF9-CA8BFE0A5E68}" presName="node" presStyleLbl="node1" presStyleIdx="4" presStyleCnt="5" custScaleX="178256" custScaleY="110631" custRadScaleRad="123395" custRadScaleInc="-72450">
        <dgm:presLayoutVars>
          <dgm:bulletEnabled val="1"/>
        </dgm:presLayoutVars>
      </dgm:prSet>
      <dgm:spPr/>
    </dgm:pt>
    <dgm:pt modelId="{16B0D0DC-95B0-470F-AE6E-89B55150FF9C}" type="pres">
      <dgm:prSet presAssocID="{75F94C52-7817-4039-9AF9-CA8BFE0A5E68}" presName="spNode" presStyleCnt="0"/>
      <dgm:spPr/>
    </dgm:pt>
    <dgm:pt modelId="{9B899D75-63B1-447B-8F8A-57AD70D4E013}" type="pres">
      <dgm:prSet presAssocID="{9CB6FD7D-7CDA-4429-AB40-9D67DEACD418}" presName="sibTrans" presStyleLbl="sibTrans1D1" presStyleIdx="4" presStyleCnt="5"/>
      <dgm:spPr/>
    </dgm:pt>
  </dgm:ptLst>
  <dgm:cxnLst>
    <dgm:cxn modelId="{84B71F02-AE7B-4A6B-B982-54E46A41AC96}" srcId="{6BC69E04-4D79-475C-82D9-6B86C59E3862}" destId="{EA444D88-E029-4ABF-8B01-8A75B02305BE}" srcOrd="3" destOrd="0" parTransId="{93172B7F-E93C-4A28-B97B-A3D3339E54CA}" sibTransId="{3B8EBD45-FF50-4DAF-BA7C-4FEF3319FA4A}"/>
    <dgm:cxn modelId="{FD9E5606-C560-449B-926A-33594071FD01}" type="presOf" srcId="{75F94C52-7817-4039-9AF9-CA8BFE0A5E68}" destId="{2D290F8A-C421-49E1-8ECB-B2C7E1751D33}" srcOrd="0" destOrd="0" presId="urn:microsoft.com/office/officeart/2005/8/layout/cycle5"/>
    <dgm:cxn modelId="{E0A88009-7B97-41AF-BC68-21E9A2FF66DE}" type="presOf" srcId="{D2D05076-6B8F-4D91-825F-9DEF40DF16F7}" destId="{AA22493C-240A-4B79-AF65-2AEC30B8E98C}" srcOrd="0" destOrd="0" presId="urn:microsoft.com/office/officeart/2005/8/layout/cycle5"/>
    <dgm:cxn modelId="{B192C510-B656-4296-AE64-274F6CDA51F1}" type="presOf" srcId="{9CB6FD7D-7CDA-4429-AB40-9D67DEACD418}" destId="{9B899D75-63B1-447B-8F8A-57AD70D4E013}" srcOrd="0" destOrd="0" presId="urn:microsoft.com/office/officeart/2005/8/layout/cycle5"/>
    <dgm:cxn modelId="{CF102D14-B85D-4447-A3BB-CA3118BDC1F1}" srcId="{6BC69E04-4D79-475C-82D9-6B86C59E3862}" destId="{91AE2E17-9F72-4CB0-A4C9-5BB9EF90F5CC}" srcOrd="1" destOrd="0" parTransId="{89FA399E-819E-43DD-9085-051784561DE7}" sibTransId="{0CF08FB1-F114-4446-9643-32995F4AD88C}"/>
    <dgm:cxn modelId="{C1322218-F131-41D8-B670-59585924D85F}" type="presOf" srcId="{4B3397C0-221C-4A16-875F-80D6F0F7375D}" destId="{E7DD7C08-73CD-4255-B717-3EBC8B1E76F8}" srcOrd="0" destOrd="0" presId="urn:microsoft.com/office/officeart/2005/8/layout/cycle5"/>
    <dgm:cxn modelId="{C5810822-9707-4B43-943D-0D6A8C7F3CE8}" type="presOf" srcId="{C9DCCF4F-38FF-4CB4-B3F7-D7B2C81E149B}" destId="{8E8AA01E-AB57-4DBB-ADD8-48A99C398F41}" srcOrd="0" destOrd="0" presId="urn:microsoft.com/office/officeart/2005/8/layout/cycle5"/>
    <dgm:cxn modelId="{135E6433-A6B7-4C7B-9611-D39942BD5B59}" type="presOf" srcId="{8ED0B4C4-ADC1-44AD-831B-127DDFD68500}" destId="{5B8EF456-1DB7-44FE-809E-CAFB7DEF005F}" srcOrd="0" destOrd="0" presId="urn:microsoft.com/office/officeart/2005/8/layout/cycle5"/>
    <dgm:cxn modelId="{4666D247-918E-4B72-A060-DC2FC565DBC7}" srcId="{6BC69E04-4D79-475C-82D9-6B86C59E3862}" destId="{8ED0B4C4-ADC1-44AD-831B-127DDFD68500}" srcOrd="0" destOrd="0" parTransId="{D31D7EB3-1D9B-4234-98E9-1E140769CBCB}" sibTransId="{D2D05076-6B8F-4D91-825F-9DEF40DF16F7}"/>
    <dgm:cxn modelId="{A513ADA3-1E13-4B0F-AF51-F04372568C6C}" type="presOf" srcId="{91AE2E17-9F72-4CB0-A4C9-5BB9EF90F5CC}" destId="{009DB3B9-641C-4C7D-8656-CCE83C6BFEF7}" srcOrd="0" destOrd="0" presId="urn:microsoft.com/office/officeart/2005/8/layout/cycle5"/>
    <dgm:cxn modelId="{211673A6-D243-4683-A63A-CF8225AE7A5B}" srcId="{6BC69E04-4D79-475C-82D9-6B86C59E3862}" destId="{75F94C52-7817-4039-9AF9-CA8BFE0A5E68}" srcOrd="4" destOrd="0" parTransId="{8D542B0E-6ADD-4BA7-9AEE-52FA7F83466A}" sibTransId="{9CB6FD7D-7CDA-4429-AB40-9D67DEACD418}"/>
    <dgm:cxn modelId="{7BE4BCAA-6967-45C2-A72D-F8B96DFDFCB6}" type="presOf" srcId="{0CF08FB1-F114-4446-9643-32995F4AD88C}" destId="{0C88BAB9-6ED7-4EB8-806B-F1CFB2A628E0}" srcOrd="0" destOrd="0" presId="urn:microsoft.com/office/officeart/2005/8/layout/cycle5"/>
    <dgm:cxn modelId="{376F90B0-968A-4E27-8065-692415E86EF6}" type="presOf" srcId="{6BC69E04-4D79-475C-82D9-6B86C59E3862}" destId="{8418D72E-0D85-4863-BBCE-F54C197AC18E}" srcOrd="0" destOrd="0" presId="urn:microsoft.com/office/officeart/2005/8/layout/cycle5"/>
    <dgm:cxn modelId="{19B903B5-C2AF-45AE-893A-987F510E068C}" srcId="{6BC69E04-4D79-475C-82D9-6B86C59E3862}" destId="{4B3397C0-221C-4A16-875F-80D6F0F7375D}" srcOrd="2" destOrd="0" parTransId="{06DDCCB9-345B-4F86-AB29-4CF1CABBB283}" sibTransId="{C9DCCF4F-38FF-4CB4-B3F7-D7B2C81E149B}"/>
    <dgm:cxn modelId="{05754FD8-CEB2-4962-9ED0-EF5E36828876}" type="presOf" srcId="{3B8EBD45-FF50-4DAF-BA7C-4FEF3319FA4A}" destId="{3020FCD5-06CE-4D77-9348-7AB84AE6AD26}" srcOrd="0" destOrd="0" presId="urn:microsoft.com/office/officeart/2005/8/layout/cycle5"/>
    <dgm:cxn modelId="{01748BED-2CFC-4C37-A643-4962BF14E7A0}" type="presOf" srcId="{EA444D88-E029-4ABF-8B01-8A75B02305BE}" destId="{623B3963-E4B0-4CE7-B599-E7B7A55D7E85}" srcOrd="0" destOrd="0" presId="urn:microsoft.com/office/officeart/2005/8/layout/cycle5"/>
    <dgm:cxn modelId="{A2EC1699-2C0D-49BF-BC82-AC828EDA60AD}" type="presParOf" srcId="{8418D72E-0D85-4863-BBCE-F54C197AC18E}" destId="{5B8EF456-1DB7-44FE-809E-CAFB7DEF005F}" srcOrd="0" destOrd="0" presId="urn:microsoft.com/office/officeart/2005/8/layout/cycle5"/>
    <dgm:cxn modelId="{570EF5C1-98B5-4C91-B680-C30B09E5D2E5}" type="presParOf" srcId="{8418D72E-0D85-4863-BBCE-F54C197AC18E}" destId="{E4B70345-D3C4-4372-A705-87F47E93D226}" srcOrd="1" destOrd="0" presId="urn:microsoft.com/office/officeart/2005/8/layout/cycle5"/>
    <dgm:cxn modelId="{D4E14FAE-F8FB-4D92-8075-097A9C485411}" type="presParOf" srcId="{8418D72E-0D85-4863-BBCE-F54C197AC18E}" destId="{AA22493C-240A-4B79-AF65-2AEC30B8E98C}" srcOrd="2" destOrd="0" presId="urn:microsoft.com/office/officeart/2005/8/layout/cycle5"/>
    <dgm:cxn modelId="{11473731-657F-4481-BD64-AD8ADE82F135}" type="presParOf" srcId="{8418D72E-0D85-4863-BBCE-F54C197AC18E}" destId="{009DB3B9-641C-4C7D-8656-CCE83C6BFEF7}" srcOrd="3" destOrd="0" presId="urn:microsoft.com/office/officeart/2005/8/layout/cycle5"/>
    <dgm:cxn modelId="{F3551D8B-FB7F-49DC-AD27-0B0A4D90AB91}" type="presParOf" srcId="{8418D72E-0D85-4863-BBCE-F54C197AC18E}" destId="{3B517B1F-054C-4F9F-A392-4910ABBBC38C}" srcOrd="4" destOrd="0" presId="urn:microsoft.com/office/officeart/2005/8/layout/cycle5"/>
    <dgm:cxn modelId="{4BC6E4D9-3E32-4553-9BF6-9E1B530E6498}" type="presParOf" srcId="{8418D72E-0D85-4863-BBCE-F54C197AC18E}" destId="{0C88BAB9-6ED7-4EB8-806B-F1CFB2A628E0}" srcOrd="5" destOrd="0" presId="urn:microsoft.com/office/officeart/2005/8/layout/cycle5"/>
    <dgm:cxn modelId="{861A39A8-7585-4684-A077-FA13D3317FDA}" type="presParOf" srcId="{8418D72E-0D85-4863-BBCE-F54C197AC18E}" destId="{E7DD7C08-73CD-4255-B717-3EBC8B1E76F8}" srcOrd="6" destOrd="0" presId="urn:microsoft.com/office/officeart/2005/8/layout/cycle5"/>
    <dgm:cxn modelId="{24B9623A-F136-459C-9F21-44ED2E6F0346}" type="presParOf" srcId="{8418D72E-0D85-4863-BBCE-F54C197AC18E}" destId="{35E40636-9277-47E6-B9A2-46E04D3AE53B}" srcOrd="7" destOrd="0" presId="urn:microsoft.com/office/officeart/2005/8/layout/cycle5"/>
    <dgm:cxn modelId="{DB3088B8-7930-4867-9A6A-CE6FE634A7D5}" type="presParOf" srcId="{8418D72E-0D85-4863-BBCE-F54C197AC18E}" destId="{8E8AA01E-AB57-4DBB-ADD8-48A99C398F41}" srcOrd="8" destOrd="0" presId="urn:microsoft.com/office/officeart/2005/8/layout/cycle5"/>
    <dgm:cxn modelId="{E64124E5-5DBF-4898-B75F-2B8CB00402F6}" type="presParOf" srcId="{8418D72E-0D85-4863-BBCE-F54C197AC18E}" destId="{623B3963-E4B0-4CE7-B599-E7B7A55D7E85}" srcOrd="9" destOrd="0" presId="urn:microsoft.com/office/officeart/2005/8/layout/cycle5"/>
    <dgm:cxn modelId="{4DD5DC7F-ED2A-4B14-BFA9-632149BCAE2B}" type="presParOf" srcId="{8418D72E-0D85-4863-BBCE-F54C197AC18E}" destId="{D9950DF1-6A50-4B55-86E1-132CF78FD3BF}" srcOrd="10" destOrd="0" presId="urn:microsoft.com/office/officeart/2005/8/layout/cycle5"/>
    <dgm:cxn modelId="{0EC675D0-5440-493F-9C92-658F0CE1B64E}" type="presParOf" srcId="{8418D72E-0D85-4863-BBCE-F54C197AC18E}" destId="{3020FCD5-06CE-4D77-9348-7AB84AE6AD26}" srcOrd="11" destOrd="0" presId="urn:microsoft.com/office/officeart/2005/8/layout/cycle5"/>
    <dgm:cxn modelId="{4ECB8ACC-C668-453F-9A11-FF0650B5B126}" type="presParOf" srcId="{8418D72E-0D85-4863-BBCE-F54C197AC18E}" destId="{2D290F8A-C421-49E1-8ECB-B2C7E1751D33}" srcOrd="12" destOrd="0" presId="urn:microsoft.com/office/officeart/2005/8/layout/cycle5"/>
    <dgm:cxn modelId="{F1915C6A-B927-4959-A64D-7AD1F3BAA56B}" type="presParOf" srcId="{8418D72E-0D85-4863-BBCE-F54C197AC18E}" destId="{16B0D0DC-95B0-470F-AE6E-89B55150FF9C}" srcOrd="13" destOrd="0" presId="urn:microsoft.com/office/officeart/2005/8/layout/cycle5"/>
    <dgm:cxn modelId="{752BD54B-C088-4508-86C6-C90475BE14E7}" type="presParOf" srcId="{8418D72E-0D85-4863-BBCE-F54C197AC18E}" destId="{9B899D75-63B1-447B-8F8A-57AD70D4E01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EF456-1DB7-44FE-809E-CAFB7DEF005F}">
      <dsp:nvSpPr>
        <dsp:cNvPr id="0" name=""/>
        <dsp:cNvSpPr/>
      </dsp:nvSpPr>
      <dsp:spPr>
        <a:xfrm>
          <a:off x="3238584" y="653072"/>
          <a:ext cx="3182506" cy="1312612"/>
        </a:xfrm>
        <a:prstGeom prst="roundRect">
          <a:avLst/>
        </a:prstGeom>
        <a:solidFill>
          <a:srgbClr val="BEDEF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Site plan submittal and review by Dept. of Planning &amp; Zoning and other departments; Plan is scheduled for Development Advisory Committee (DAC); Site plan approval issued </a:t>
          </a:r>
        </a:p>
      </dsp:txBody>
      <dsp:txXfrm>
        <a:off x="3302660" y="717148"/>
        <a:ext cx="3054354" cy="1184460"/>
      </dsp:txXfrm>
    </dsp:sp>
    <dsp:sp modelId="{AA22493C-240A-4B79-AF65-2AEC30B8E98C}">
      <dsp:nvSpPr>
        <dsp:cNvPr id="0" name=""/>
        <dsp:cNvSpPr/>
      </dsp:nvSpPr>
      <dsp:spPr>
        <a:xfrm>
          <a:off x="3659889" y="1848193"/>
          <a:ext cx="4770668" cy="4770668"/>
        </a:xfrm>
        <a:custGeom>
          <a:avLst/>
          <a:gdLst/>
          <a:ahLst/>
          <a:cxnLst/>
          <a:rect l="0" t="0" r="0" b="0"/>
          <a:pathLst>
            <a:path>
              <a:moveTo>
                <a:pt x="2987593" y="77282"/>
              </a:moveTo>
              <a:arcTo wR="2385334" hR="2385334" stAng="17077475" swAng="1017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B3B9-641C-4C7D-8656-CCE83C6BFEF7}">
      <dsp:nvSpPr>
        <dsp:cNvPr id="0" name=""/>
        <dsp:cNvSpPr/>
      </dsp:nvSpPr>
      <dsp:spPr>
        <a:xfrm>
          <a:off x="5945447" y="2331985"/>
          <a:ext cx="3271424" cy="1292914"/>
        </a:xfrm>
        <a:prstGeom prst="roundRect">
          <a:avLst/>
        </a:prstGeom>
        <a:solidFill>
          <a:srgbClr val="BEDEF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Submittal of engineering plans and permits to Dept. of Public Works – stormwater management, grading/sediment control, road plans, bonding, etc. </a:t>
          </a:r>
        </a:p>
      </dsp:txBody>
      <dsp:txXfrm>
        <a:off x="6008562" y="2395100"/>
        <a:ext cx="3145194" cy="1166684"/>
      </dsp:txXfrm>
    </dsp:sp>
    <dsp:sp modelId="{0C88BAB9-6ED7-4EB8-806B-F1CFB2A628E0}">
      <dsp:nvSpPr>
        <dsp:cNvPr id="0" name=""/>
        <dsp:cNvSpPr/>
      </dsp:nvSpPr>
      <dsp:spPr>
        <a:xfrm>
          <a:off x="2968840" y="206566"/>
          <a:ext cx="4770668" cy="4770668"/>
        </a:xfrm>
        <a:custGeom>
          <a:avLst/>
          <a:gdLst/>
          <a:ahLst/>
          <a:cxnLst/>
          <a:rect l="0" t="0" r="0" b="0"/>
          <a:pathLst>
            <a:path>
              <a:moveTo>
                <a:pt x="4493436" y="3501453"/>
              </a:moveTo>
              <a:arcTo wR="2385334" hR="2385334" stAng="1673919" swAng="4036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D7C08-73CD-4255-B717-3EBC8B1E76F8}">
      <dsp:nvSpPr>
        <dsp:cNvPr id="0" name=""/>
        <dsp:cNvSpPr/>
      </dsp:nvSpPr>
      <dsp:spPr>
        <a:xfrm>
          <a:off x="5177408" y="4022864"/>
          <a:ext cx="3235339" cy="1330856"/>
        </a:xfrm>
        <a:prstGeom prst="roundRect">
          <a:avLst/>
        </a:prstGeom>
        <a:solidFill>
          <a:srgbClr val="BEDEF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Submittal of building permits/trade permits to Dept. of Inspections, Licenses &amp; Permits (DILP)  and other reviewing agencies</a:t>
          </a:r>
        </a:p>
      </dsp:txBody>
      <dsp:txXfrm>
        <a:off x="5242375" y="4087831"/>
        <a:ext cx="3105405" cy="1200922"/>
      </dsp:txXfrm>
    </dsp:sp>
    <dsp:sp modelId="{8E8AA01E-AB57-4DBB-ADD8-48A99C398F41}">
      <dsp:nvSpPr>
        <dsp:cNvPr id="0" name=""/>
        <dsp:cNvSpPr/>
      </dsp:nvSpPr>
      <dsp:spPr>
        <a:xfrm>
          <a:off x="2396918" y="691061"/>
          <a:ext cx="4770668" cy="4770668"/>
        </a:xfrm>
        <a:custGeom>
          <a:avLst/>
          <a:gdLst/>
          <a:ahLst/>
          <a:cxnLst/>
          <a:rect l="0" t="0" r="0" b="0"/>
          <a:pathLst>
            <a:path>
              <a:moveTo>
                <a:pt x="2819599" y="4730804"/>
              </a:moveTo>
              <a:arcTo wR="2385334" hR="2385334" stAng="4770626" swAng="12587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B3963-E4B0-4CE7-B599-E7B7A55D7E85}">
      <dsp:nvSpPr>
        <dsp:cNvPr id="0" name=""/>
        <dsp:cNvSpPr/>
      </dsp:nvSpPr>
      <dsp:spPr>
        <a:xfrm>
          <a:off x="1549751" y="4026215"/>
          <a:ext cx="3258876" cy="1327506"/>
        </a:xfrm>
        <a:prstGeom prst="roundRect">
          <a:avLst/>
        </a:prstGeom>
        <a:solidFill>
          <a:srgbClr val="BEDEF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DILP to perform inspections; Other agencies must sign off prior to issuance of C&amp;O permit</a:t>
          </a:r>
          <a:endParaRPr lang="en-US" sz="1100" b="0" kern="1200" dirty="0">
            <a:solidFill>
              <a:srgbClr val="0E3D66"/>
            </a:solidFill>
            <a:effectLst/>
            <a:latin typeface="Aptos SemiBold" panose="020B0004020202020204" pitchFamily="34" charset="0"/>
          </a:endParaRPr>
        </a:p>
      </dsp:txBody>
      <dsp:txXfrm>
        <a:off x="1614555" y="4091019"/>
        <a:ext cx="3129268" cy="1197898"/>
      </dsp:txXfrm>
    </dsp:sp>
    <dsp:sp modelId="{3020FCD5-06CE-4D77-9348-7AB84AE6AD26}">
      <dsp:nvSpPr>
        <dsp:cNvPr id="0" name=""/>
        <dsp:cNvSpPr/>
      </dsp:nvSpPr>
      <dsp:spPr>
        <a:xfrm>
          <a:off x="1522462" y="-451996"/>
          <a:ext cx="4770668" cy="4770668"/>
        </a:xfrm>
        <a:custGeom>
          <a:avLst/>
          <a:gdLst/>
          <a:ahLst/>
          <a:cxnLst/>
          <a:rect l="0" t="0" r="0" b="0"/>
          <a:pathLst>
            <a:path>
              <a:moveTo>
                <a:pt x="1129034" y="4413024"/>
              </a:moveTo>
              <a:arcTo wR="2385334" hR="2385334" stAng="7306870" swAng="5628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0F8A-C421-49E1-8ECB-B2C7E1751D33}">
      <dsp:nvSpPr>
        <dsp:cNvPr id="0" name=""/>
        <dsp:cNvSpPr/>
      </dsp:nvSpPr>
      <dsp:spPr>
        <a:xfrm>
          <a:off x="539979" y="2322119"/>
          <a:ext cx="3270084" cy="1319183"/>
        </a:xfrm>
        <a:prstGeom prst="roundRect">
          <a:avLst/>
        </a:prstGeom>
        <a:solidFill>
          <a:srgbClr val="BEDEF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rgbClr val="0E3D66"/>
              </a:solidFill>
              <a:effectLst/>
              <a:latin typeface="Aptos SemiBold" panose="020B0004020202020204" pitchFamily="34" charset="0"/>
            </a:rPr>
            <a:t>After reviewing agencies sign off on C&amp;O, business can officially open; Office of Economic Development coordinates ribbon cutting and supports business needs</a:t>
          </a:r>
        </a:p>
      </dsp:txBody>
      <dsp:txXfrm>
        <a:off x="604376" y="2386516"/>
        <a:ext cx="3141290" cy="1190389"/>
      </dsp:txXfrm>
    </dsp:sp>
    <dsp:sp modelId="{9B899D75-63B1-447B-8F8A-57AD70D4E013}">
      <dsp:nvSpPr>
        <dsp:cNvPr id="0" name=""/>
        <dsp:cNvSpPr/>
      </dsp:nvSpPr>
      <dsp:spPr>
        <a:xfrm>
          <a:off x="1141937" y="1955829"/>
          <a:ext cx="4770668" cy="4770668"/>
        </a:xfrm>
        <a:custGeom>
          <a:avLst/>
          <a:gdLst/>
          <a:ahLst/>
          <a:cxnLst/>
          <a:rect l="0" t="0" r="0" b="0"/>
          <a:pathLst>
            <a:path>
              <a:moveTo>
                <a:pt x="1383721" y="220480"/>
              </a:moveTo>
              <a:arcTo wR="2385334" hR="2385334" stAng="14710287" swAng="13616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7FE75C-0F63-0619-4B0E-2DE6733D4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EA9A7-3B1B-D72A-E0C1-83881EFD5C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7C042-B61B-4370-B49B-EE1E96D1743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686FE-8C70-37D4-F663-0538621AA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6650A-CA01-6817-36B3-83DDF66BF9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BCF19-AFF9-41D6-AD10-CE31C9D40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119FD5-A2C5-4F6E-B468-4082EECB17A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2C43414-50A3-45A3-ACC8-2D354DC4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B07E8-690A-412C-B5C5-DE43592D58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6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3414-50A3-45A3-ACC8-2D354DC4AC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Position was created to provide assistance (one-stop-shop) for the overall commercial development process and create a streamlined and efficient process to make it simple to do business with Harford County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i="1" dirty="0"/>
              <a:t>How do businesses get on my radar</a:t>
            </a:r>
            <a:r>
              <a:rPr lang="en-US" dirty="0"/>
              <a:t>?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Emails and phone calls to OED office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Inquiries through other County departments, state partners, municipalities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Spin-offs from existing business meetings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Social media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Prospects identified through OED outreach efforts (such as commercial real estate brokers)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Networking partners – Harford Chamber, Route 40 Business Association, SWN, HCC, HCPS</a:t>
            </a:r>
          </a:p>
          <a:p>
            <a:pPr marL="693687" lvl="1" indent="-231229">
              <a:buFont typeface="Arial" panose="020B0604020202020204" pitchFamily="34" charset="0"/>
              <a:buAutoNum type="arabicPeriod"/>
            </a:pPr>
            <a:r>
              <a:rPr lang="en-US" dirty="0"/>
              <a:t>APG organizations and government contractors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3414-50A3-45A3-ACC8-2D354DC4AC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How are these projects tracked?</a:t>
            </a:r>
          </a:p>
          <a:p>
            <a:pPr marL="231229" indent="-231229">
              <a:buFont typeface="+mj-lt"/>
              <a:buAutoNum type="arabicPeriod"/>
            </a:pPr>
            <a:r>
              <a:rPr lang="en-US" dirty="0"/>
              <a:t>Detailed tracking document using Microsoft TEAMS (P&amp;Z, DPW, DILP have access to document and provide weekly update)</a:t>
            </a:r>
          </a:p>
          <a:p>
            <a:pPr marL="231229" indent="-231229">
              <a:buFont typeface="+mj-lt"/>
              <a:buAutoNum type="arabicPeriod"/>
            </a:pPr>
            <a:r>
              <a:rPr lang="en-US" dirty="0"/>
              <a:t>Integration of County software (</a:t>
            </a:r>
            <a:r>
              <a:rPr lang="en-US" dirty="0" err="1"/>
              <a:t>Energov</a:t>
            </a:r>
            <a:r>
              <a:rPr lang="en-US" dirty="0"/>
              <a:t>, GIS)</a:t>
            </a:r>
          </a:p>
          <a:p>
            <a:pPr marL="231229" indent="-231229">
              <a:buFont typeface="+mj-lt"/>
              <a:buAutoNum type="arabicPeriod"/>
            </a:pPr>
            <a:r>
              <a:rPr lang="en-US" dirty="0"/>
              <a:t>Weekly communication with all partners </a:t>
            </a:r>
          </a:p>
          <a:p>
            <a:endParaRPr lang="en-US" dirty="0"/>
          </a:p>
          <a:p>
            <a:r>
              <a:rPr lang="en-US" i="1" dirty="0"/>
              <a:t>How many projects are being tracked?</a:t>
            </a:r>
          </a:p>
          <a:p>
            <a:pPr marL="231229" indent="-231229">
              <a:buFont typeface="+mj-lt"/>
              <a:buAutoNum type="arabicPeriod"/>
            </a:pPr>
            <a:r>
              <a:rPr lang="en-US" i="0" dirty="0"/>
              <a:t>Number of projects will vary by commercial development plans submitted to the County</a:t>
            </a:r>
          </a:p>
          <a:p>
            <a:pPr marL="231229" indent="-231229">
              <a:buFont typeface="+mj-lt"/>
              <a:buAutoNum type="arabicPeriod"/>
            </a:pPr>
            <a:r>
              <a:rPr lang="en-US" i="0" dirty="0"/>
              <a:t>Total projects being tracked as of today (1/30/24): 31</a:t>
            </a:r>
          </a:p>
          <a:p>
            <a:pPr marL="231229" indent="-231229">
              <a:buFont typeface="+mj-lt"/>
              <a:buAutoNum type="arabicPeriod"/>
            </a:pPr>
            <a:r>
              <a:rPr lang="en-US" i="0" dirty="0"/>
              <a:t>Number of projects completed: 4</a:t>
            </a:r>
          </a:p>
          <a:p>
            <a:pPr marL="231229" indent="-231229">
              <a:buFont typeface="+mj-lt"/>
              <a:buAutoNum type="arabicPeriod"/>
            </a:pPr>
            <a:r>
              <a:rPr lang="en-US" i="0" dirty="0"/>
              <a:t>Fast Track projects: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3414-50A3-45A3-ACC8-2D354DC4AC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3414-50A3-45A3-ACC8-2D354DC4AC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008D2B-5711-CC46-8FF3-15D9F5539CFA}"/>
              </a:ext>
            </a:extLst>
          </p:cNvPr>
          <p:cNvSpPr/>
          <p:nvPr userDrawn="1"/>
        </p:nvSpPr>
        <p:spPr>
          <a:xfrm>
            <a:off x="-10884" y="0"/>
            <a:ext cx="12202884" cy="138511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C98719-1181-3F35-F523-E56D5F00150C}"/>
              </a:ext>
            </a:extLst>
          </p:cNvPr>
          <p:cNvGrpSpPr/>
          <p:nvPr userDrawn="1"/>
        </p:nvGrpSpPr>
        <p:grpSpPr>
          <a:xfrm>
            <a:off x="309197" y="236785"/>
            <a:ext cx="926750" cy="926750"/>
            <a:chOff x="258423" y="186011"/>
            <a:chExt cx="1028298" cy="10282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5FD863-11BE-FC59-0C92-7A69577B9BA2}"/>
                </a:ext>
              </a:extLst>
            </p:cNvPr>
            <p:cNvSpPr/>
            <p:nvPr/>
          </p:nvSpPr>
          <p:spPr>
            <a:xfrm>
              <a:off x="258423" y="186011"/>
              <a:ext cx="1028298" cy="102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50AFFEC-1E1C-D222-305D-9AA4B162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7606" y="205194"/>
              <a:ext cx="989932" cy="989932"/>
            </a:xfrm>
            <a:prstGeom prst="rect">
              <a:avLst/>
            </a:prstGeom>
          </p:spPr>
        </p:pic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AF0460C8-79EF-302C-A81D-A8B3100F6BCC}"/>
              </a:ext>
            </a:extLst>
          </p:cNvPr>
          <p:cNvGrpSpPr/>
          <p:nvPr userDrawn="1"/>
        </p:nvGrpSpPr>
        <p:grpSpPr>
          <a:xfrm flipH="1">
            <a:off x="10269306" y="-9832"/>
            <a:ext cx="2005964" cy="1942464"/>
            <a:chOff x="0" y="0"/>
            <a:chExt cx="2005964" cy="1942464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72EC2DC7-A03F-4567-7A4E-4A6ED9346E3F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360C6382-534C-A925-4690-4C398C2AA570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B603ACA3-3E77-C52E-C421-2C65CF623C04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3B2D21C0-3590-E928-31F8-144A97339201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B26ABA47-64E1-6DAE-6A89-B7A88A25CD9F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116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59F5-5EF0-42CA-8F99-FAA789E5BC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5F35-6E13-41BA-8F1B-5D7AC20A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hebel@harfordcountymd.gov" TargetMode="External"/><Relationship Id="rId2" Type="http://schemas.openxmlformats.org/officeDocument/2006/relationships/hyperlink" Target="mailto:Sawalsh@harfordcountymd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anderson@harfordcountymd.gov" TargetMode="External"/><Relationship Id="rId5" Type="http://schemas.openxmlformats.org/officeDocument/2006/relationships/hyperlink" Target="mailto:Dmburke@harfordcountymd.gov" TargetMode="External"/><Relationship Id="rId4" Type="http://schemas.openxmlformats.org/officeDocument/2006/relationships/hyperlink" Target="mailto:Wjbettin@harfordcountymd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mynextmove.org/profile/summary/47-4011.0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mlbadders@harfordcountymd.gov" TargetMode="External"/><Relationship Id="rId3" Type="http://schemas.openxmlformats.org/officeDocument/2006/relationships/hyperlink" Target="mailto:hwboling@harfordcountymd.gov" TargetMode="External"/><Relationship Id="rId7" Type="http://schemas.openxmlformats.org/officeDocument/2006/relationships/hyperlink" Target="mailto:diwildberger@harfordcountymd.gov" TargetMode="External"/><Relationship Id="rId2" Type="http://schemas.openxmlformats.org/officeDocument/2006/relationships/hyperlink" Target="mailto:rctruitt@harfordcountymd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cclark@harfordcountymd.gov" TargetMode="External"/><Relationship Id="rId11" Type="http://schemas.openxmlformats.org/officeDocument/2006/relationships/hyperlink" Target="mailto:Michael.Hayden@maryland.gov" TargetMode="External"/><Relationship Id="rId5" Type="http://schemas.openxmlformats.org/officeDocument/2006/relationships/hyperlink" Target="mailto:cjdavis@harfordcountymd.gov" TargetMode="External"/><Relationship Id="rId10" Type="http://schemas.openxmlformats.org/officeDocument/2006/relationships/hyperlink" Target="mailto:hjmchugh@harfordcountymd.gov" TargetMode="External"/><Relationship Id="rId4" Type="http://schemas.openxmlformats.org/officeDocument/2006/relationships/hyperlink" Target="mailto:Wjbettin@harfordcountymd.gov" TargetMode="External"/><Relationship Id="rId9" Type="http://schemas.openxmlformats.org/officeDocument/2006/relationships/hyperlink" Target="mailto:dmcross@harfordcountymd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fordcountymd.gov/1280/Enterprise-Zone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fordcountymd.gov/718/Economic-Development" TargetMode="External"/><Relationship Id="rId2" Type="http://schemas.openxmlformats.org/officeDocument/2006/relationships/hyperlink" Target="mailto:oed@harfordcountymd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arfordcountymd.gov/3118/Data-Statistic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kgoel@harfordcountymd.gov" TargetMode="External"/><Relationship Id="rId2" Type="http://schemas.openxmlformats.org/officeDocument/2006/relationships/hyperlink" Target="mailto:klholt@harfordcountymd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lkrout@harfordcountymd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arawls@harfordcountymd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A6AEB9-DA80-8E9C-5D40-C9A7704743F7}"/>
              </a:ext>
            </a:extLst>
          </p:cNvPr>
          <p:cNvSpPr/>
          <p:nvPr/>
        </p:nvSpPr>
        <p:spPr>
          <a:xfrm>
            <a:off x="1080053" y="0"/>
            <a:ext cx="10031894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82DD74-EE41-2DE4-3CC1-71CC7314D4C3}"/>
              </a:ext>
            </a:extLst>
          </p:cNvPr>
          <p:cNvSpPr/>
          <p:nvPr/>
        </p:nvSpPr>
        <p:spPr>
          <a:xfrm>
            <a:off x="4865863" y="638526"/>
            <a:ext cx="2460274" cy="246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B33B175-22E2-D1D5-5FB2-C9AAE2F7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760" y="684423"/>
            <a:ext cx="2368480" cy="23684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BC0CD3-BA3B-F0A7-FDDE-269E487D8CBF}"/>
              </a:ext>
            </a:extLst>
          </p:cNvPr>
          <p:cNvSpPr txBox="1"/>
          <p:nvPr/>
        </p:nvSpPr>
        <p:spPr>
          <a:xfrm>
            <a:off x="3150973" y="3375259"/>
            <a:ext cx="5741944" cy="167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FROM PLANS </a:t>
            </a:r>
            <a:b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6600" kern="1000" spc="200" dirty="0">
                <a:solidFill>
                  <a:schemeClr val="bg1"/>
                </a:solidFill>
                <a:latin typeface="Aptos Black" panose="020B0004020202020204" pitchFamily="34" charset="0"/>
              </a:rPr>
              <a:t>TO PERMITS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FA030-C2A2-CF11-1815-09701F2692C6}"/>
              </a:ext>
            </a:extLst>
          </p:cNvPr>
          <p:cNvSpPr txBox="1"/>
          <p:nvPr/>
        </p:nvSpPr>
        <p:spPr>
          <a:xfrm>
            <a:off x="1080053" y="5055519"/>
            <a:ext cx="1003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JANUARY 30, 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93DD9E-E898-A5B9-C454-C78DEFC86A95}"/>
              </a:ext>
            </a:extLst>
          </p:cNvPr>
          <p:cNvSpPr txBox="1"/>
          <p:nvPr/>
        </p:nvSpPr>
        <p:spPr>
          <a:xfrm>
            <a:off x="1080053" y="5881145"/>
            <a:ext cx="1003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BOB CASSILLY </a:t>
            </a:r>
            <a:r>
              <a:rPr lang="en-US" sz="1400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COUNTY EXECUTIVE</a:t>
            </a:r>
          </a:p>
        </p:txBody>
      </p:sp>
      <p:grpSp>
        <p:nvGrpSpPr>
          <p:cNvPr id="51" name="object 6">
            <a:extLst>
              <a:ext uri="{FF2B5EF4-FFF2-40B4-BE49-F238E27FC236}">
                <a16:creationId xmlns:a16="http://schemas.microsoft.com/office/drawing/2014/main" id="{72DC7543-8FAF-D69E-4349-18F92C764FDD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52" name="object 7">
              <a:extLst>
                <a:ext uri="{FF2B5EF4-FFF2-40B4-BE49-F238E27FC236}">
                  <a16:creationId xmlns:a16="http://schemas.microsoft.com/office/drawing/2014/main" id="{CE8D3706-1ACF-38F7-8BEF-FC792F3FD6B3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8">
              <a:extLst>
                <a:ext uri="{FF2B5EF4-FFF2-40B4-BE49-F238E27FC236}">
                  <a16:creationId xmlns:a16="http://schemas.microsoft.com/office/drawing/2014/main" id="{7666EF18-2303-735E-66B3-EA52AE8CD0FF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9">
              <a:extLst>
                <a:ext uri="{FF2B5EF4-FFF2-40B4-BE49-F238E27FC236}">
                  <a16:creationId xmlns:a16="http://schemas.microsoft.com/office/drawing/2014/main" id="{5918E14C-3A8D-12DE-3182-C3049C52A29E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E5E07F5A-D76B-6970-7D47-800491B65769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1">
              <a:extLst>
                <a:ext uri="{FF2B5EF4-FFF2-40B4-BE49-F238E27FC236}">
                  <a16:creationId xmlns:a16="http://schemas.microsoft.com/office/drawing/2014/main" id="{62970978-8B07-9CB3-2D70-0AA2D12CDD95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12">
            <a:extLst>
              <a:ext uri="{FF2B5EF4-FFF2-40B4-BE49-F238E27FC236}">
                <a16:creationId xmlns:a16="http://schemas.microsoft.com/office/drawing/2014/main" id="{3BC25BF4-3D7E-3CA9-5122-C860BDB500B9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58" name="object 13">
              <a:extLst>
                <a:ext uri="{FF2B5EF4-FFF2-40B4-BE49-F238E27FC236}">
                  <a16:creationId xmlns:a16="http://schemas.microsoft.com/office/drawing/2014/main" id="{BB32C6C9-8214-34B4-71A0-94249AE07971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4">
              <a:extLst>
                <a:ext uri="{FF2B5EF4-FFF2-40B4-BE49-F238E27FC236}">
                  <a16:creationId xmlns:a16="http://schemas.microsoft.com/office/drawing/2014/main" id="{18568EC0-AB46-1AF2-CF4B-B84A4D48F221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15">
            <a:extLst>
              <a:ext uri="{FF2B5EF4-FFF2-40B4-BE49-F238E27FC236}">
                <a16:creationId xmlns:a16="http://schemas.microsoft.com/office/drawing/2014/main" id="{EA9EA285-6BCD-DDF7-06B4-678C8BAEB80D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61" name="object 16">
              <a:extLst>
                <a:ext uri="{FF2B5EF4-FFF2-40B4-BE49-F238E27FC236}">
                  <a16:creationId xmlns:a16="http://schemas.microsoft.com/office/drawing/2014/main" id="{448F8B0D-A56E-4C02-FE9D-7F97496B6896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7">
              <a:extLst>
                <a:ext uri="{FF2B5EF4-FFF2-40B4-BE49-F238E27FC236}">
                  <a16:creationId xmlns:a16="http://schemas.microsoft.com/office/drawing/2014/main" id="{D4F41101-3EBA-78BE-A5CD-649DDFF1CBB1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8">
              <a:extLst>
                <a:ext uri="{FF2B5EF4-FFF2-40B4-BE49-F238E27FC236}">
                  <a16:creationId xmlns:a16="http://schemas.microsoft.com/office/drawing/2014/main" id="{A440C7C5-724D-3FAE-6A8A-942917644645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30">
            <a:extLst>
              <a:ext uri="{FF2B5EF4-FFF2-40B4-BE49-F238E27FC236}">
                <a16:creationId xmlns:a16="http://schemas.microsoft.com/office/drawing/2014/main" id="{0AB6B999-04B0-E461-9127-DE529710743A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30C0630F-0D12-0EDC-51F5-0F09A7AE731D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63E5390E-9DF4-3DC3-C08A-18026816ABCD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19">
            <a:extLst>
              <a:ext uri="{FF2B5EF4-FFF2-40B4-BE49-F238E27FC236}">
                <a16:creationId xmlns:a16="http://schemas.microsoft.com/office/drawing/2014/main" id="{DF863C36-56C6-5EFC-86AA-EB31108A941E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5C0B33D2-F62B-9CF4-A45B-2EBBFFB31703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0170A2D7-B7DF-88DF-6D97-719AC1247C8B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DE3FD538-4484-F0EF-1E2E-87C5BBB88791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23">
            <a:extLst>
              <a:ext uri="{FF2B5EF4-FFF2-40B4-BE49-F238E27FC236}">
                <a16:creationId xmlns:a16="http://schemas.microsoft.com/office/drawing/2014/main" id="{75A3E019-E6F4-C11E-FC73-4DCAEE1715E1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24">
            <a:extLst>
              <a:ext uri="{FF2B5EF4-FFF2-40B4-BE49-F238E27FC236}">
                <a16:creationId xmlns:a16="http://schemas.microsoft.com/office/drawing/2014/main" id="{428C720A-B914-337B-6C06-5AEBDC9979A9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04C8F8C1-6DA0-3923-7457-6E66DE82D3D2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771F1A9A-94E0-1DF8-F3DF-D215BEB473FF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7">
              <a:extLst>
                <a:ext uri="{FF2B5EF4-FFF2-40B4-BE49-F238E27FC236}">
                  <a16:creationId xmlns:a16="http://schemas.microsoft.com/office/drawing/2014/main" id="{CC90B20B-C720-56DE-61FB-BDFE1C9C69D1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8">
              <a:extLst>
                <a:ext uri="{FF2B5EF4-FFF2-40B4-BE49-F238E27FC236}">
                  <a16:creationId xmlns:a16="http://schemas.microsoft.com/office/drawing/2014/main" id="{B80F6120-5E8E-6371-E46E-E714382B04E7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9">
              <a:extLst>
                <a:ext uri="{FF2B5EF4-FFF2-40B4-BE49-F238E27FC236}">
                  <a16:creationId xmlns:a16="http://schemas.microsoft.com/office/drawing/2014/main" id="{63C50459-299B-AAE7-1071-4B8263FBA152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858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66B01-F835-C74D-8DA6-7DB094BC9988}"/>
              </a:ext>
            </a:extLst>
          </p:cNvPr>
          <p:cNvSpPr txBox="1"/>
          <p:nvPr/>
        </p:nvSpPr>
        <p:spPr>
          <a:xfrm>
            <a:off x="1513115" y="2042276"/>
            <a:ext cx="9165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Target Turnaround at Max 30 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Follow the Rules – Be Reasonable</a:t>
            </a:r>
          </a:p>
          <a:p>
            <a:pPr marL="80010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“Need to Have” vs “Nice to Have”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Give a Path to “Yes”</a:t>
            </a:r>
          </a:p>
          <a:p>
            <a:pPr marL="239712">
              <a:spcAft>
                <a:spcPts val="200"/>
              </a:spcAft>
              <a:buSzPct val="100000"/>
            </a:pPr>
            <a:r>
              <a:rPr lang="en-US" sz="2000" dirty="0">
                <a:solidFill>
                  <a:srgbClr val="0E3D66"/>
                </a:solidFill>
                <a:latin typeface="Aptos SemiBold" panose="020B0004020202020204" pitchFamily="34" charset="0"/>
              </a:rPr>
              <a:t>	</a:t>
            </a:r>
            <a:endParaRPr lang="en-US" sz="3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5CEA5-EE7F-DAFB-8DBB-8110CD322E62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FAEA1-E426-DDF9-1C90-033F3015D2B3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APPROACH TO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21064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66B01-F835-C74D-8DA6-7DB094BC9988}"/>
              </a:ext>
            </a:extLst>
          </p:cNvPr>
          <p:cNvSpPr txBox="1"/>
          <p:nvPr/>
        </p:nvSpPr>
        <p:spPr>
          <a:xfrm>
            <a:off x="1545772" y="1986326"/>
            <a:ext cx="9144000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E3D66"/>
                </a:solidFill>
                <a:latin typeface="Aptos SemiBold" panose="020B0004020202020204" pitchFamily="34" charset="0"/>
              </a:rPr>
              <a:t>DPW Organized in Three Divisions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Highways</a:t>
            </a:r>
          </a:p>
          <a:p>
            <a:pPr marL="811212" indent="-5715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	Water &amp; Sewer</a:t>
            </a:r>
          </a:p>
          <a:p>
            <a:pPr marL="811212" indent="-5715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	Environment &amp; Sustainability</a:t>
            </a:r>
          </a:p>
          <a:p>
            <a:pPr marL="239712">
              <a:spcAft>
                <a:spcPts val="200"/>
              </a:spcAft>
              <a:buSzPct val="100000"/>
            </a:pPr>
            <a:endParaRPr lang="en-US" sz="20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239712">
              <a:spcAft>
                <a:spcPts val="200"/>
              </a:spcAft>
              <a:buSzPct val="100000"/>
            </a:pPr>
            <a:r>
              <a:rPr lang="en-US" sz="2000" dirty="0">
                <a:solidFill>
                  <a:srgbClr val="0E3D66"/>
                </a:solidFill>
                <a:latin typeface="Aptos SemiBold" panose="020B0004020202020204" pitchFamily="34" charset="0"/>
              </a:rPr>
              <a:t>	</a:t>
            </a:r>
            <a:endParaRPr lang="en-US" sz="3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92382-A39B-69B9-4A48-0DCBA85CD690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7D11E-ACB6-4AE6-6A4B-8ECDFE62E5A4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CURRENT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37983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F71D-DEEC-7FEF-3CEA-7DC0A4B59DDA}"/>
              </a:ext>
            </a:extLst>
          </p:cNvPr>
          <p:cNvSpPr txBox="1"/>
          <p:nvPr/>
        </p:nvSpPr>
        <p:spPr>
          <a:xfrm>
            <a:off x="1545771" y="1721263"/>
            <a:ext cx="9144000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E3D66"/>
                </a:solidFill>
                <a:latin typeface="Aptos SemiBold" panose="020B0004020202020204" pitchFamily="34" charset="0"/>
              </a:rPr>
              <a:t>Highways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Roads &amp; Storm Drainage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Traffic Impact Studies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Public Works Agreements</a:t>
            </a:r>
          </a:p>
          <a:p>
            <a:pPr marL="1382712" lvl="1" indent="-685800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Performance Bonds</a:t>
            </a:r>
          </a:p>
          <a:p>
            <a:pPr marL="1382712" lvl="1" indent="-685800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Roads, Drainage and Sidewalks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092C0-6758-AE7C-ED8C-82885A38786E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F16DA-3E95-C8FF-5C68-FCD481A3BFD2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PERMIT PROCESSES</a:t>
            </a:r>
          </a:p>
        </p:txBody>
      </p:sp>
    </p:spTree>
    <p:extLst>
      <p:ext uri="{BB962C8B-B14F-4D97-AF65-F5344CB8AC3E}">
        <p14:creationId xmlns:p14="http://schemas.microsoft.com/office/powerpoint/2010/main" val="140929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F71D-DEEC-7FEF-3CEA-7DC0A4B59DDA}"/>
              </a:ext>
            </a:extLst>
          </p:cNvPr>
          <p:cNvSpPr txBox="1"/>
          <p:nvPr/>
        </p:nvSpPr>
        <p:spPr>
          <a:xfrm>
            <a:off x="1545771" y="1874728"/>
            <a:ext cx="9122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E3D66"/>
                </a:solidFill>
                <a:latin typeface="Aptos SemiBold" panose="020B0004020202020204" pitchFamily="34" charset="0"/>
              </a:rPr>
              <a:t>Water &amp; Sewer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Water &amp; Sewer Facilities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Commercial Service Applications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Public Works Utility Agreements</a:t>
            </a:r>
          </a:p>
          <a:p>
            <a:pPr marL="1382712" lvl="1" indent="-685800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Performance Bonds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5CB96-4D02-7F15-C3A3-D3DB7B79666F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BE4CD-7C84-AC35-047D-C518E57CF1EC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PERMIT PROCESSES</a:t>
            </a:r>
          </a:p>
        </p:txBody>
      </p:sp>
    </p:spTree>
    <p:extLst>
      <p:ext uri="{BB962C8B-B14F-4D97-AF65-F5344CB8AC3E}">
        <p14:creationId xmlns:p14="http://schemas.microsoft.com/office/powerpoint/2010/main" val="244851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F71D-DEEC-7FEF-3CEA-7DC0A4B59DDA}"/>
              </a:ext>
            </a:extLst>
          </p:cNvPr>
          <p:cNvSpPr txBox="1"/>
          <p:nvPr/>
        </p:nvSpPr>
        <p:spPr>
          <a:xfrm>
            <a:off x="1513115" y="1727708"/>
            <a:ext cx="9144000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E3D66"/>
                </a:solidFill>
                <a:latin typeface="Aptos SemiBold" panose="020B0004020202020204" pitchFamily="34" charset="0"/>
              </a:rPr>
              <a:t>Environment &amp; Sustainability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Grading &amp; Sediment Control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Storm Water Management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Maintenance Agreements</a:t>
            </a:r>
          </a:p>
          <a:p>
            <a:pPr marL="1382712" lvl="1" indent="-685800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E3D66"/>
                </a:solidFill>
                <a:latin typeface="Aptos SemiBold" panose="020B0004020202020204" pitchFamily="34" charset="0"/>
              </a:rPr>
              <a:t>Performance Bonds</a:t>
            </a:r>
          </a:p>
          <a:p>
            <a:pPr marL="925512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E3D66"/>
                </a:solidFill>
                <a:effectLst/>
                <a:uLnTx/>
                <a:uFillTx/>
                <a:latin typeface="Aptos SemiBold" panose="020B0004020202020204" pitchFamily="34" charset="0"/>
              </a:rPr>
              <a:t>Soil Conservation Service</a:t>
            </a:r>
          </a:p>
          <a:p>
            <a:pPr marL="1382712" lvl="1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20047-461F-FA12-272A-031592E0D96F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53940-2DDA-8F71-F777-059DC41BA878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PERMIT PROCESSES</a:t>
            </a:r>
          </a:p>
        </p:txBody>
      </p:sp>
    </p:spTree>
    <p:extLst>
      <p:ext uri="{BB962C8B-B14F-4D97-AF65-F5344CB8AC3E}">
        <p14:creationId xmlns:p14="http://schemas.microsoft.com/office/powerpoint/2010/main" val="203473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2F60E-F724-48FE-8A4A-A64AC63F1FB3}"/>
              </a:ext>
            </a:extLst>
          </p:cNvPr>
          <p:cNvSpPr/>
          <p:nvPr/>
        </p:nvSpPr>
        <p:spPr>
          <a:xfrm>
            <a:off x="9155" y="6659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E2BD6-9CBD-8DD3-025E-E992E5EA9390}"/>
              </a:ext>
            </a:extLst>
          </p:cNvPr>
          <p:cNvSpPr/>
          <p:nvPr/>
        </p:nvSpPr>
        <p:spPr>
          <a:xfrm>
            <a:off x="11115093" y="8362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A29322-7036-F279-F7F1-F1F3041458C1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rgbClr val="0E3D66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9099F-8C9F-4D03-1338-3CDADA11A23B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rgbClr val="0E3D66"/>
                </a:solidFill>
                <a:latin typeface="Aptos Black" panose="020B0004020202020204" pitchFamily="34" charset="0"/>
              </a:rPr>
              <a:t>KEY CONTACTS 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252E64-1565-8B52-D192-78C4FFDD9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05764"/>
              </p:ext>
            </p:extLst>
          </p:nvPr>
        </p:nvGraphicFramePr>
        <p:xfrm>
          <a:off x="1499962" y="1368089"/>
          <a:ext cx="9091183" cy="5073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3948">
                  <a:extLst>
                    <a:ext uri="{9D8B030D-6E8A-4147-A177-3AD203B41FA5}">
                      <a16:colId xmlns:a16="http://schemas.microsoft.com/office/drawing/2014/main" val="3326928203"/>
                    </a:ext>
                  </a:extLst>
                </a:gridCol>
                <a:gridCol w="3707235">
                  <a:extLst>
                    <a:ext uri="{9D8B030D-6E8A-4147-A177-3AD203B41FA5}">
                      <a16:colId xmlns:a16="http://schemas.microsoft.com/office/drawing/2014/main" val="2556392033"/>
                    </a:ext>
                  </a:extLst>
                </a:gridCol>
              </a:tblGrid>
              <a:tr h="5273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Joe </a:t>
                      </a:r>
                      <a:r>
                        <a:rPr lang="en-US" sz="1500" b="1" dirty="0" err="1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Siemek</a:t>
                      </a: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jjsiemek@harfordcountymd.gov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410-638-3285</a:t>
                      </a:r>
                    </a:p>
                  </a:txBody>
                  <a:tcPr anchor="ctr">
                    <a:lnL>
                      <a:noFill/>
                    </a:lnL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16972"/>
                  </a:ext>
                </a:extLst>
              </a:tr>
              <a:tr h="3351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HIGHWAYS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16064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Steve Walsh,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Deputy 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sawalsh@harfordcountymd.gov</a:t>
                      </a:r>
                      <a:endParaRPr lang="en-US" sz="1500" b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410-638-3509  Ext 1375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49089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Glen Hebel,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Chief, Highway Engineer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ghebel@harfordcountymd.gov</a:t>
                      </a:r>
                      <a:endParaRPr lang="en-US" sz="1500" b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410-638-3509  Ext 1344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22727"/>
                  </a:ext>
                </a:extLst>
              </a:tr>
              <a:tr h="3351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WATER &amp; SEWER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33555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Bill Bettin,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Deputy 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wjbettin@harfordcountymd.gov</a:t>
                      </a:r>
                      <a:endParaRPr lang="en-US" sz="1500" b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410-638-3300  Ext 3159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49335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Dave Burke,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Chief, W&amp;S Planning &amp; Admin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dmburke@harfordcountymd.gov</a:t>
                      </a:r>
                      <a:endParaRPr lang="en-US" sz="1500" b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410-638-3300  Ext 3370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7442"/>
                  </a:ext>
                </a:extLst>
              </a:tr>
              <a:tr h="3351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ENVIRONMENT &amp; SUSTAINABILITY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25560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Steve Walsh,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Deputy 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sawalsh@harfordcountymd.gov</a:t>
                      </a:r>
                      <a:endParaRPr lang="en-US" sz="1500" b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410-638-3509  Ext 1375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23647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Bob Anderson, PE</a:t>
                      </a:r>
                    </a:p>
                    <a:p>
                      <a:pPr algn="ctr"/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Senior Stormwater Engineer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reanderson@harfordcountymd.gov</a:t>
                      </a:r>
                      <a:endParaRPr lang="en-US" sz="1500" b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410-638-3509  Ext 1363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2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16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7333E2-4D60-2E8F-EDCD-C4CBF59BD8BB}"/>
              </a:ext>
            </a:extLst>
          </p:cNvPr>
          <p:cNvSpPr/>
          <p:nvPr/>
        </p:nvSpPr>
        <p:spPr>
          <a:xfrm>
            <a:off x="1080053" y="0"/>
            <a:ext cx="10031894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1D4190-7FEC-7E28-7AE9-52E2E7F23C06}"/>
              </a:ext>
            </a:extLst>
          </p:cNvPr>
          <p:cNvSpPr/>
          <p:nvPr/>
        </p:nvSpPr>
        <p:spPr>
          <a:xfrm>
            <a:off x="4865863" y="638526"/>
            <a:ext cx="2460274" cy="246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951A201-46BE-9767-E5CB-13082BBB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760" y="684423"/>
            <a:ext cx="2368480" cy="2368480"/>
          </a:xfrm>
          <a:prstGeom prst="rect">
            <a:avLst/>
          </a:prstGeom>
        </p:spPr>
      </p:pic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8645EC-9C92-0F0D-89BE-04FE7F510E3A}"/>
              </a:ext>
            </a:extLst>
          </p:cNvPr>
          <p:cNvSpPr txBox="1"/>
          <p:nvPr/>
        </p:nvSpPr>
        <p:spPr>
          <a:xfrm>
            <a:off x="1079748" y="3375259"/>
            <a:ext cx="10026399" cy="242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</a:t>
            </a:r>
            <a:b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INSPECTIONS, </a:t>
            </a:r>
            <a:b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LICENSES &amp; PERMITS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F660FC-0553-FFC7-F47F-9BB5440F10C4}"/>
              </a:ext>
            </a:extLst>
          </p:cNvPr>
          <p:cNvSpPr txBox="1"/>
          <p:nvPr/>
        </p:nvSpPr>
        <p:spPr>
          <a:xfrm>
            <a:off x="1976383" y="5841581"/>
            <a:ext cx="8305178" cy="5847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RICH TRUITT</a:t>
            </a:r>
            <a:endParaRPr lang="en-US" b="1" spc="300" dirty="0">
              <a:solidFill>
                <a:schemeClr val="bg1"/>
              </a:solidFill>
              <a:latin typeface="Acumin Pro Semibold" panose="020B0704020202020204" pitchFamily="34" charset="0"/>
            </a:endParaRPr>
          </a:p>
          <a:p>
            <a:pPr algn="ctr"/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DIRECTOR</a:t>
            </a:r>
          </a:p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HAROLD BOLING</a:t>
            </a:r>
          </a:p>
          <a:p>
            <a:pPr algn="ctr"/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DEPUTY DIRECTOR</a:t>
            </a:r>
          </a:p>
        </p:txBody>
      </p:sp>
    </p:spTree>
    <p:extLst>
      <p:ext uri="{BB962C8B-B14F-4D97-AF65-F5344CB8AC3E}">
        <p14:creationId xmlns:p14="http://schemas.microsoft.com/office/powerpoint/2010/main" val="197580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ED613-EB9F-9B49-5D9C-056D79C52F71}"/>
              </a:ext>
            </a:extLst>
          </p:cNvPr>
          <p:cNvSpPr txBox="1"/>
          <p:nvPr/>
        </p:nvSpPr>
        <p:spPr>
          <a:xfrm>
            <a:off x="963562" y="1714900"/>
            <a:ext cx="10466778" cy="18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400"/>
              </a:lnSpc>
              <a:buAutoNum type="arabicPeriod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The Department of Inspections, Licenses and Permits is comprised of three divisions and administrative support staff.</a:t>
            </a:r>
            <a:b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lnSpc>
                <a:spcPts val="1400"/>
              </a:lnSpc>
              <a:buAutoNum type="arabicPeriod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Provides third party inspection services for City of Aberdeen, Town of Bel Air, and City of Havre de Grace.</a:t>
            </a:r>
          </a:p>
          <a:p>
            <a:pPr marL="342900" indent="-342900">
              <a:lnSpc>
                <a:spcPts val="1400"/>
              </a:lnSpc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lnSpc>
                <a:spcPts val="1400"/>
              </a:lnSpc>
              <a:buAutoNum type="arabicPeriod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Responsible for building, electrical, plumbing, HVAC and fuel gas permits and inspections.</a:t>
            </a:r>
          </a:p>
          <a:p>
            <a:pPr marL="342900" indent="-342900">
              <a:lnSpc>
                <a:spcPts val="1400"/>
              </a:lnSpc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lnSpc>
                <a:spcPts val="1400"/>
              </a:lnSpc>
              <a:buAutoNum type="arabicPeriod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Licensing and Trade Registrations.</a:t>
            </a:r>
          </a:p>
          <a:p>
            <a:pPr marL="342900" indent="-342900">
              <a:lnSpc>
                <a:spcPts val="1400"/>
              </a:lnSpc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lnSpc>
                <a:spcPts val="1400"/>
              </a:lnSpc>
              <a:buAutoNum type="arabicPeriod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Plan Review Target Goal – Plans are reviewed within 10 working days from submittal.</a:t>
            </a:r>
          </a:p>
        </p:txBody>
      </p:sp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F86720-0F73-4146-302F-4DC5D729D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51087"/>
              </p:ext>
            </p:extLst>
          </p:nvPr>
        </p:nvGraphicFramePr>
        <p:xfrm>
          <a:off x="494069" y="4011561"/>
          <a:ext cx="2689679" cy="2446783"/>
        </p:xfrm>
        <a:graphic>
          <a:graphicData uri="http://schemas.openxmlformats.org/drawingml/2006/table">
            <a:tbl>
              <a:tblPr/>
              <a:tblGrid>
                <a:gridCol w="2109010">
                  <a:extLst>
                    <a:ext uri="{9D8B030D-6E8A-4147-A177-3AD203B41FA5}">
                      <a16:colId xmlns:a16="http://schemas.microsoft.com/office/drawing/2014/main" val="380751505"/>
                    </a:ext>
                  </a:extLst>
                </a:gridCol>
                <a:gridCol w="580669">
                  <a:extLst>
                    <a:ext uri="{9D8B030D-6E8A-4147-A177-3AD203B41FA5}">
                      <a16:colId xmlns:a16="http://schemas.microsoft.com/office/drawing/2014/main" val="3562544992"/>
                    </a:ext>
                  </a:extLst>
                </a:gridCol>
              </a:tblGrid>
              <a:tr h="304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spc="300" dirty="0">
                          <a:solidFill>
                            <a:srgbClr val="0E3D66"/>
                          </a:solidFill>
                          <a:effectLst/>
                          <a:latin typeface="Aptos Black" panose="020B0004020202020204" pitchFamily="34" charset="0"/>
                        </a:rPr>
                        <a:t>PERMIT TOTALS FY23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46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71030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Electrical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87655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Fuel Gas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0763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Mechanical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086181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Plumbing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92942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Public Event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72950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Site Utility Permits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83152"/>
                  </a:ext>
                </a:extLst>
              </a:tr>
              <a:tr h="2515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Grand Total 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15,829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8202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6587CD-7C8C-C7FF-8E06-1A95B5AA2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0705"/>
              </p:ext>
            </p:extLst>
          </p:nvPr>
        </p:nvGraphicFramePr>
        <p:xfrm>
          <a:off x="3986236" y="3814916"/>
          <a:ext cx="3657600" cy="2636587"/>
        </p:xfrm>
        <a:graphic>
          <a:graphicData uri="http://schemas.openxmlformats.org/drawingml/2006/table">
            <a:tbl>
              <a:tblPr/>
              <a:tblGrid>
                <a:gridCol w="2947917">
                  <a:extLst>
                    <a:ext uri="{9D8B030D-6E8A-4147-A177-3AD203B41FA5}">
                      <a16:colId xmlns:a16="http://schemas.microsoft.com/office/drawing/2014/main" val="3390958650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1814460667"/>
                    </a:ext>
                  </a:extLst>
                </a:gridCol>
              </a:tblGrid>
              <a:tr h="3029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spc="300" dirty="0">
                          <a:solidFill>
                            <a:srgbClr val="0E3D66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INSPECTION</a:t>
                      </a:r>
                      <a:r>
                        <a:rPr lang="en-US" sz="1100" b="0" i="0" u="none" strike="noStrike" spc="300" dirty="0">
                          <a:solidFill>
                            <a:srgbClr val="0E3D66"/>
                          </a:solidFill>
                          <a:effectLst/>
                          <a:latin typeface="Aptos Black" panose="020B0004020202020204" pitchFamily="34" charset="0"/>
                        </a:rPr>
                        <a:t> </a:t>
                      </a:r>
                      <a:r>
                        <a:rPr lang="en-US" sz="1800" b="1" i="0" u="none" strike="noStrike" kern="1200" spc="300" dirty="0">
                          <a:solidFill>
                            <a:srgbClr val="0E3D66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TOTALS FY23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51651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(Harford County)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11,261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99076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(Aberdeen)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5107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(Bel Air)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07858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(Havre de Grace)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10496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26117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Electrical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16,382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59524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22805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Mechanical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41878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Fuel Gas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70106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Site Utility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23715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Plumbing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15,932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05203"/>
                  </a:ext>
                </a:extLst>
              </a:tr>
              <a:tr h="1944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Grand Total 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46,544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68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60D4C6-D7C1-93D4-6F2F-AC2B06000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78947"/>
              </p:ext>
            </p:extLst>
          </p:nvPr>
        </p:nvGraphicFramePr>
        <p:xfrm>
          <a:off x="8446325" y="3791259"/>
          <a:ext cx="3161626" cy="2636591"/>
        </p:xfrm>
        <a:graphic>
          <a:graphicData uri="http://schemas.openxmlformats.org/drawingml/2006/table">
            <a:tbl>
              <a:tblPr/>
              <a:tblGrid>
                <a:gridCol w="2572952">
                  <a:extLst>
                    <a:ext uri="{9D8B030D-6E8A-4147-A177-3AD203B41FA5}">
                      <a16:colId xmlns:a16="http://schemas.microsoft.com/office/drawing/2014/main" val="2874466310"/>
                    </a:ext>
                  </a:extLst>
                </a:gridCol>
                <a:gridCol w="588674">
                  <a:extLst>
                    <a:ext uri="{9D8B030D-6E8A-4147-A177-3AD203B41FA5}">
                      <a16:colId xmlns:a16="http://schemas.microsoft.com/office/drawing/2014/main" val="3822092193"/>
                    </a:ext>
                  </a:extLst>
                </a:gridCol>
              </a:tblGrid>
              <a:tr h="572311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en-US" sz="1800" b="1" i="0" u="none" strike="noStrike" kern="1200" spc="100" baseline="0" dirty="0">
                          <a:solidFill>
                            <a:srgbClr val="0E3D66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BUILDING PERMIT TURN AROUND TIME FY23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FY22-23 YTD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38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8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38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D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92660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Permits Applied For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2,467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89363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Average Days to Issue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26.30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9928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Median Days to Issue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28156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Percentage Permits Issued 5 Days or Less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29.43%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8903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Percentage Permits Issued 15 Days or Less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57.24%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37764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Percentage Permits Issued 30 Days or Less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72.11%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47613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Average 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35.11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62364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Average 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24.16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54948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Unissued at 6 months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32.00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1902"/>
                  </a:ext>
                </a:extLst>
              </a:tr>
              <a:tr h="206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Application Expired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E3D66"/>
                          </a:solidFill>
                          <a:effectLst/>
                          <a:latin typeface="Calibri" panose="020F0502020204030204" pitchFamily="34" charset="0"/>
                        </a:rPr>
                        <a:t>65.00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4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E417A4-88C1-93F1-745B-A94C13671F3D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FBAA6-91C2-8B3E-20CF-7FD8F84A63CF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58824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ED613-EB9F-9B49-5D9C-056D79C52F71}"/>
              </a:ext>
            </a:extLst>
          </p:cNvPr>
          <p:cNvSpPr txBox="1"/>
          <p:nvPr/>
        </p:nvSpPr>
        <p:spPr>
          <a:xfrm>
            <a:off x="1533832" y="1630630"/>
            <a:ext cx="9124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Top reasons for resubmissions -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Incomplete documents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Inaccurate Code References.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Take time to review documents prior to submittal.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69B294-D186-280D-01EE-A754D3985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06819"/>
              </p:ext>
            </p:extLst>
          </p:nvPr>
        </p:nvGraphicFramePr>
        <p:xfrm>
          <a:off x="619432" y="3187176"/>
          <a:ext cx="1096296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956">
                  <a:extLst>
                    <a:ext uri="{9D8B030D-6E8A-4147-A177-3AD203B41FA5}">
                      <a16:colId xmlns:a16="http://schemas.microsoft.com/office/drawing/2014/main" val="2729177681"/>
                    </a:ext>
                  </a:extLst>
                </a:gridCol>
                <a:gridCol w="3744709">
                  <a:extLst>
                    <a:ext uri="{9D8B030D-6E8A-4147-A177-3AD203B41FA5}">
                      <a16:colId xmlns:a16="http://schemas.microsoft.com/office/drawing/2014/main" val="1788429047"/>
                    </a:ext>
                  </a:extLst>
                </a:gridCol>
                <a:gridCol w="3893303">
                  <a:extLst>
                    <a:ext uri="{9D8B030D-6E8A-4147-A177-3AD203B41FA5}">
                      <a16:colId xmlns:a16="http://schemas.microsoft.com/office/drawing/2014/main" val="2747174010"/>
                    </a:ext>
                  </a:extLst>
                </a:gridCol>
              </a:tblGrid>
              <a:tr h="3531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RESIDENTIAL SUBMITTALS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COMMERCIAL SUBMITTALS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38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1402"/>
                  </a:ext>
                </a:extLst>
              </a:tr>
              <a:tr h="296000">
                <a:tc>
                  <a:txBody>
                    <a:bodyPr/>
                    <a:lstStyle/>
                    <a:p>
                      <a:r>
                        <a:rPr lang="en-US" sz="1400" dirty="0"/>
                        <a:t>Site Plan (accurate and fully dimensioned).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Site Plan (accurate and fully dimensioned).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Plans must be Signed and Sealed.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64324"/>
                  </a:ext>
                </a:extLst>
              </a:tr>
              <a:tr h="500251">
                <a:tc>
                  <a:txBody>
                    <a:bodyPr/>
                    <a:lstStyle/>
                    <a:p>
                      <a:r>
                        <a:rPr lang="en-US" sz="1400" dirty="0"/>
                        <a:t>Accurate Floor Plans,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Cross Sections, Details.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Accurate Floor Plans, Sq Footage,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Cross Sections, Details.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Life Safety Plan with occupant load calculations and egress paths.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44043"/>
                  </a:ext>
                </a:extLst>
              </a:tr>
              <a:tr h="296000">
                <a:tc>
                  <a:txBody>
                    <a:bodyPr/>
                    <a:lstStyle/>
                    <a:p>
                      <a:r>
                        <a:rPr lang="en-US" sz="1400" dirty="0"/>
                        <a:t>Energy Code Submittal and Compliance.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Energy Code Submittal and Compliance.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Review for suppression and fire alarm systems.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06484"/>
                  </a:ext>
                </a:extLst>
              </a:tr>
              <a:tr h="500251">
                <a:tc>
                  <a:txBody>
                    <a:bodyPr/>
                    <a:lstStyle/>
                    <a:p>
                      <a:r>
                        <a:rPr lang="en-US" sz="1400" dirty="0"/>
                        <a:t>Applicable Code References.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Height and Area Analysis with construction type and occupancy classifications.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867"/>
                  </a:ext>
                </a:extLst>
              </a:tr>
              <a:tr h="500251">
                <a:tc>
                  <a:txBody>
                    <a:bodyPr/>
                    <a:lstStyle/>
                    <a:p>
                      <a:r>
                        <a:rPr lang="en-US" sz="1400" dirty="0"/>
                        <a:t>Engineering documentation for details not within prescriptive base code.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Accessibility Review.  For existing structures disproportionality review.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41994"/>
                  </a:ext>
                </a:extLst>
              </a:tr>
              <a:tr h="2960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Applicable Code References.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6430"/>
                  </a:ext>
                </a:extLst>
              </a:tr>
              <a:tr h="50025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Fire Rated assembly documentation. i.e. tested design references.</a:t>
                      </a:r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0E3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336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EAB699-F41A-E4AB-51EE-90976AFB15FF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61742-D3FD-E7F6-F182-BA59AEDFB331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SUBMISSION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399763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ED613-EB9F-9B49-5D9C-056D79C52F71}"/>
              </a:ext>
            </a:extLst>
          </p:cNvPr>
          <p:cNvSpPr txBox="1"/>
          <p:nvPr/>
        </p:nvSpPr>
        <p:spPr>
          <a:xfrm>
            <a:off x="763311" y="1686454"/>
            <a:ext cx="69451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Department will be submitting legislation to adopt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the following codes: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Building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Existing Building Code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Residential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Energy Conservation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Swimming Pool and Spa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Plumbing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Mechanical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2021 International Fuel Gas Code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2023 National Electrical Code NFPA 70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Adoption date prior to </a:t>
            </a:r>
            <a:r>
              <a:rPr lang="en-US" b="1" dirty="0">
                <a:solidFill>
                  <a:srgbClr val="0E3D66"/>
                </a:solidFill>
                <a:latin typeface="Aptos SemiBold" panose="020B0004020202020204" pitchFamily="34" charset="0"/>
              </a:rPr>
              <a:t>May 29,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3D66"/>
                </a:solidFill>
                <a:latin typeface="Aptos SemiBold" panose="020B0004020202020204" pitchFamily="34" charset="0"/>
              </a:rPr>
              <a:t>Digital Code Access https://codes.iccsafe.org/codes/maryland/harford-county-md</a:t>
            </a: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pic>
        <p:nvPicPr>
          <p:cNvPr id="1026" name="Picture 2" descr="2021 International Building Code (International Code Council Series):  International Code Council: 9781609839550: Amazon.com: Books">
            <a:extLst>
              <a:ext uri="{FF2B5EF4-FFF2-40B4-BE49-F238E27FC236}">
                <a16:creationId xmlns:a16="http://schemas.microsoft.com/office/drawing/2014/main" id="{AAF1A6BA-4C93-976A-D0B9-A16346A5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11" y="1523241"/>
            <a:ext cx="1175721" cy="15171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1 International Residential Code (International Code Council Series)">
            <a:extLst>
              <a:ext uri="{FF2B5EF4-FFF2-40B4-BE49-F238E27FC236}">
                <a16:creationId xmlns:a16="http://schemas.microsoft.com/office/drawing/2014/main" id="{FC37EB34-D8D3-85F3-0F1E-3FCB7719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95" y="1522763"/>
            <a:ext cx="1176997" cy="15175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21 International Energy Conservation Code (International Code Council Series)">
            <a:extLst>
              <a:ext uri="{FF2B5EF4-FFF2-40B4-BE49-F238E27FC236}">
                <a16:creationId xmlns:a16="http://schemas.microsoft.com/office/drawing/2014/main" id="{785BC1B7-A3C0-A059-EE37-5D224EF8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54" y="3194297"/>
            <a:ext cx="1176997" cy="151356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PC 2021 international plumbing code 2021 edition Dlevel 15">
            <a:extLst>
              <a:ext uri="{FF2B5EF4-FFF2-40B4-BE49-F238E27FC236}">
                <a16:creationId xmlns:a16="http://schemas.microsoft.com/office/drawing/2014/main" id="{47FB4DBE-22A4-76FE-7235-9CDC2D97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51" y="3193437"/>
            <a:ext cx="1176997" cy="15103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009AC-A2CA-F679-8D0A-86C57F0BA6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888"/>
          <a:stretch/>
        </p:blipFill>
        <p:spPr>
          <a:xfrm>
            <a:off x="10517649" y="3193436"/>
            <a:ext cx="1176997" cy="15103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D24784-7519-B792-BDD0-E8DA36C40F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2708"/>
          <a:stretch/>
        </p:blipFill>
        <p:spPr>
          <a:xfrm>
            <a:off x="10518924" y="1536742"/>
            <a:ext cx="1175721" cy="1503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6FAE9-8349-ED42-6F89-AAF1964C62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679"/>
          <a:stretch/>
        </p:blipFill>
        <p:spPr>
          <a:xfrm>
            <a:off x="7785973" y="4849106"/>
            <a:ext cx="1175721" cy="15103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38" name="Picture 14" descr="2021 International Existing Building Code® ">
            <a:extLst>
              <a:ext uri="{FF2B5EF4-FFF2-40B4-BE49-F238E27FC236}">
                <a16:creationId xmlns:a16="http://schemas.microsoft.com/office/drawing/2014/main" id="{B7848C94-8DE9-7E7D-9A3C-267536A46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1"/>
          <a:stretch/>
        </p:blipFill>
        <p:spPr bwMode="auto">
          <a:xfrm>
            <a:off x="9151811" y="4845890"/>
            <a:ext cx="1175721" cy="15135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E8DF1-E8CC-350E-6BA7-15E8067C8B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7649" y="4845031"/>
            <a:ext cx="1176996" cy="15103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8BED4-F6BC-2E93-E381-6D12923748EA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C1516-A5A6-A040-5F33-DC618CEC38BD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2021 CODE UPDATES</a:t>
            </a:r>
          </a:p>
        </p:txBody>
      </p:sp>
    </p:spTree>
    <p:extLst>
      <p:ext uri="{BB962C8B-B14F-4D97-AF65-F5344CB8AC3E}">
        <p14:creationId xmlns:p14="http://schemas.microsoft.com/office/powerpoint/2010/main" val="19552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7333E2-4D60-2E8F-EDCD-C4CBF59BD8BB}"/>
              </a:ext>
            </a:extLst>
          </p:cNvPr>
          <p:cNvSpPr/>
          <p:nvPr/>
        </p:nvSpPr>
        <p:spPr>
          <a:xfrm>
            <a:off x="1080053" y="0"/>
            <a:ext cx="10031894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1D4190-7FEC-7E28-7AE9-52E2E7F23C06}"/>
              </a:ext>
            </a:extLst>
          </p:cNvPr>
          <p:cNvSpPr/>
          <p:nvPr/>
        </p:nvSpPr>
        <p:spPr>
          <a:xfrm>
            <a:off x="4865863" y="638526"/>
            <a:ext cx="2460274" cy="246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951A201-46BE-9767-E5CB-13082BBB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760" y="684423"/>
            <a:ext cx="2368480" cy="2368480"/>
          </a:xfrm>
          <a:prstGeom prst="rect">
            <a:avLst/>
          </a:prstGeom>
        </p:spPr>
      </p:pic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8645EC-9C92-0F0D-89BE-04FE7F510E3A}"/>
              </a:ext>
            </a:extLst>
          </p:cNvPr>
          <p:cNvSpPr txBox="1"/>
          <p:nvPr/>
        </p:nvSpPr>
        <p:spPr>
          <a:xfrm>
            <a:off x="1079748" y="3375259"/>
            <a:ext cx="10026399" cy="165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</a:t>
            </a:r>
            <a:b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PLANNING &amp; ZONING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F660FC-0553-FFC7-F47F-9BB5440F10C4}"/>
              </a:ext>
            </a:extLst>
          </p:cNvPr>
          <p:cNvSpPr txBox="1"/>
          <p:nvPr/>
        </p:nvSpPr>
        <p:spPr>
          <a:xfrm>
            <a:off x="1976383" y="5055519"/>
            <a:ext cx="8305178" cy="5847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SHANE P. GRIMM, AICP</a:t>
            </a:r>
            <a:endParaRPr lang="en-US" b="1" spc="300" dirty="0">
              <a:solidFill>
                <a:schemeClr val="bg1"/>
              </a:solidFill>
              <a:latin typeface="Acumin Pro Semibold" panose="020B0704020202020204" pitchFamily="34" charset="0"/>
            </a:endParaRPr>
          </a:p>
          <a:p>
            <a:pPr algn="ctr"/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DIRECTOR</a:t>
            </a:r>
          </a:p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MOE DAVENPORT</a:t>
            </a:r>
          </a:p>
          <a:p>
            <a:pPr algn="ctr"/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DEPUTY DIRECTOR</a:t>
            </a:r>
          </a:p>
        </p:txBody>
      </p:sp>
    </p:spTree>
    <p:extLst>
      <p:ext uri="{BB962C8B-B14F-4D97-AF65-F5344CB8AC3E}">
        <p14:creationId xmlns:p14="http://schemas.microsoft.com/office/powerpoint/2010/main" val="128865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ED613-EB9F-9B49-5D9C-056D79C52F71}"/>
              </a:ext>
            </a:extLst>
          </p:cNvPr>
          <p:cNvSpPr txBox="1"/>
          <p:nvPr/>
        </p:nvSpPr>
        <p:spPr>
          <a:xfrm>
            <a:off x="599440" y="2064172"/>
            <a:ext cx="35966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Conduct business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more efficiently with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Harford County.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24/7 access to permitting information.  With enhanced access for account holders.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24/7 ability to apply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for permits.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Ability to schedule inspections online.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Ability to upload documents.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BF3EF-2589-1627-1076-294F4CED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1" r="63687" b="2169"/>
          <a:stretch/>
        </p:blipFill>
        <p:spPr>
          <a:xfrm>
            <a:off x="4552117" y="2168585"/>
            <a:ext cx="7040443" cy="3724215"/>
          </a:xfrm>
          <a:prstGeom prst="rect">
            <a:avLst/>
          </a:prstGeom>
          <a:solidFill>
            <a:srgbClr val="133D65"/>
          </a:solidFill>
          <a:ln w="412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EF78A-7626-832C-EA10-AEF2B93795F1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14935-C7D1-17B0-1A01-B146C19B8867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E-PERMIT CENTER</a:t>
            </a:r>
          </a:p>
        </p:txBody>
      </p:sp>
    </p:spTree>
    <p:extLst>
      <p:ext uri="{BB962C8B-B14F-4D97-AF65-F5344CB8AC3E}">
        <p14:creationId xmlns:p14="http://schemas.microsoft.com/office/powerpoint/2010/main" val="234681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ED613-EB9F-9B49-5D9C-056D79C52F71}"/>
              </a:ext>
            </a:extLst>
          </p:cNvPr>
          <p:cNvSpPr txBox="1"/>
          <p:nvPr/>
        </p:nvSpPr>
        <p:spPr>
          <a:xfrm>
            <a:off x="657103" y="2064172"/>
            <a:ext cx="4816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Certificate of Occupancy Agency Reviews.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681D1-542E-A3D0-4CA0-6E49764D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95" y="2700574"/>
            <a:ext cx="4749028" cy="20939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1DA9F-38EB-8CB1-6BDE-50548E948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77" y="2679724"/>
            <a:ext cx="4749028" cy="30982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F7A9E3-5773-A93B-D76D-AC3966DDD4B5}"/>
              </a:ext>
            </a:extLst>
          </p:cNvPr>
          <p:cNvSpPr txBox="1"/>
          <p:nvPr/>
        </p:nvSpPr>
        <p:spPr>
          <a:xfrm>
            <a:off x="5778233" y="2064171"/>
            <a:ext cx="4749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Permit Issuance Agency Reviews.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1D9DD-E1DE-CAB4-C2FA-A68F343E812C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45D19-AC92-600B-7353-09ABE9140832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E-PERMIT CENTER</a:t>
            </a:r>
          </a:p>
        </p:txBody>
      </p:sp>
    </p:spTree>
    <p:extLst>
      <p:ext uri="{BB962C8B-B14F-4D97-AF65-F5344CB8AC3E}">
        <p14:creationId xmlns:p14="http://schemas.microsoft.com/office/powerpoint/2010/main" val="175810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rford County Health Dept | LinkedIn">
            <a:extLst>
              <a:ext uri="{FF2B5EF4-FFF2-40B4-BE49-F238E27FC236}">
                <a16:creationId xmlns:a16="http://schemas.microsoft.com/office/drawing/2014/main" id="{59C74FF0-2F24-E7CB-B888-913DB9C4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5" y="2219549"/>
            <a:ext cx="1684090" cy="16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ED613-EB9F-9B49-5D9C-056D79C52F71}"/>
              </a:ext>
            </a:extLst>
          </p:cNvPr>
          <p:cNvSpPr txBox="1"/>
          <p:nvPr/>
        </p:nvSpPr>
        <p:spPr>
          <a:xfrm>
            <a:off x="2212258" y="2098212"/>
            <a:ext cx="60385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County is incorporating Environmental Health business processes into Energov permitting platform: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Project includes four-phase upgrade that includes more than 93 business processes.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First phase of residential well and septic inspections and Burn Permitting goes live February 2024.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Future phases will include food </a:t>
            </a:r>
            <a:r>
              <a:rPr lang="en-US">
                <a:solidFill>
                  <a:srgbClr val="0E3D66"/>
                </a:solidFill>
                <a:latin typeface="Aptos SemiBold" panose="020B0004020202020204" pitchFamily="34" charset="0"/>
              </a:rPr>
              <a:t>licensing </a:t>
            </a:r>
            <a:br>
              <a:rPr lang="en-US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>
                <a:solidFill>
                  <a:srgbClr val="0E3D66"/>
                </a:solidFill>
                <a:latin typeface="Aptos SemiBold" panose="020B0004020202020204" pitchFamily="34" charset="0"/>
              </a:rPr>
              <a:t>and 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inspections.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Permitting of business processes.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pic>
        <p:nvPicPr>
          <p:cNvPr id="8" name="Picture 7" descr="A person and person in safety vests talking&#10;&#10;Description automatically generated">
            <a:extLst>
              <a:ext uri="{FF2B5EF4-FFF2-40B4-BE49-F238E27FC236}">
                <a16:creationId xmlns:a16="http://schemas.microsoft.com/office/drawing/2014/main" id="{DC05C113-9A4C-7740-981C-DE91695F9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40189" y="2219549"/>
            <a:ext cx="3558209" cy="2001493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F3657-99DC-2E94-7A41-516F31A2E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821" y="4221043"/>
            <a:ext cx="3947637" cy="2631758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F7A60-40FD-DD40-B004-93C4D2AFD3EF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0835B-2C2F-DA9E-9518-3D221F4FBB4F}"/>
              </a:ext>
            </a:extLst>
          </p:cNvPr>
          <p:cNvSpPr txBox="1"/>
          <p:nvPr/>
        </p:nvSpPr>
        <p:spPr>
          <a:xfrm>
            <a:off x="6127" y="615512"/>
            <a:ext cx="12172607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dirty="0">
                <a:solidFill>
                  <a:schemeClr val="bg1"/>
                </a:solidFill>
                <a:latin typeface="Aptos Black" panose="020B0004020202020204" pitchFamily="34" charset="0"/>
              </a:rPr>
              <a:t>ENVIRONMENTAL HEALTH </a:t>
            </a:r>
            <a:br>
              <a:rPr lang="en-US" sz="28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ptos Black" panose="020B0004020202020204" pitchFamily="34" charset="0"/>
              </a:rPr>
              <a:t>TECHNOLOGY UPGRADES AND UPDATES</a:t>
            </a:r>
          </a:p>
        </p:txBody>
      </p:sp>
    </p:spTree>
    <p:extLst>
      <p:ext uri="{BB962C8B-B14F-4D97-AF65-F5344CB8AC3E}">
        <p14:creationId xmlns:p14="http://schemas.microsoft.com/office/powerpoint/2010/main" val="173198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2F60E-F724-48FE-8A4A-A64AC63F1FB3}"/>
              </a:ext>
            </a:extLst>
          </p:cNvPr>
          <p:cNvSpPr/>
          <p:nvPr/>
        </p:nvSpPr>
        <p:spPr>
          <a:xfrm>
            <a:off x="9155" y="6659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E2BD6-9CBD-8DD3-025E-E992E5EA9390}"/>
              </a:ext>
            </a:extLst>
          </p:cNvPr>
          <p:cNvSpPr/>
          <p:nvPr/>
        </p:nvSpPr>
        <p:spPr>
          <a:xfrm>
            <a:off x="11115093" y="8362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A29322-7036-F279-F7F1-F1F3041458C1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rgbClr val="0E3D66"/>
                </a:solidFill>
                <a:latin typeface="Aptos Black" panose="020B0004020202020204" pitchFamily="34" charset="0"/>
              </a:rPr>
              <a:t>DEPARTMENT OF INSPECTIONS, LICENSES &amp; PERMITS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9099F-8C9F-4D03-1338-3CDADA11A23B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rgbClr val="0E3D66"/>
                </a:solidFill>
                <a:latin typeface="Aptos Black" panose="020B0004020202020204" pitchFamily="34" charset="0"/>
              </a:rPr>
              <a:t>KEY CONTACTS 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4072B362-4751-4E5E-4E3F-90798F96F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41613"/>
              </p:ext>
            </p:extLst>
          </p:nvPr>
        </p:nvGraphicFramePr>
        <p:xfrm>
          <a:off x="1562189" y="1181545"/>
          <a:ext cx="9081608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9480">
                  <a:extLst>
                    <a:ext uri="{9D8B030D-6E8A-4147-A177-3AD203B41FA5}">
                      <a16:colId xmlns:a16="http://schemas.microsoft.com/office/drawing/2014/main" val="3326928203"/>
                    </a:ext>
                  </a:extLst>
                </a:gridCol>
                <a:gridCol w="4272128">
                  <a:extLst>
                    <a:ext uri="{9D8B030D-6E8A-4147-A177-3AD203B41FA5}">
                      <a16:colId xmlns:a16="http://schemas.microsoft.com/office/drawing/2014/main" val="3769983369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DIRECTORS OFFICE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16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Rich Truitt, Director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rctruitt@harfordcountymd.gov</a:t>
                      </a: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3D66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3D66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410-638-3122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490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Harold Boling, Deputy Director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hwboling@harfordcountymd.gov</a:t>
                      </a: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3D66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3D66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410-638-3122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22727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PLANS REVIEW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3355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Maria Nelson, Senior Plans Examiner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manelson@harfordcountymd.gov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493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Cody Davis, Senior Plans Examiner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cjdavis@harfordcountymd.gov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74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Jeff Clark, Plans Examiner 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jcclark@harfordcountymd.gov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39171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DIVISION CHIEFS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255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Debbie Wildberger, Permits Office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diwildberger@harfordcountymd.gov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236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Milford Badders, Electrical Division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mlbadders@harfordcountymd.gov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214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Scott Schott, Plumbing, Mechanical Division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plumbing@harfordcountymd.gov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3804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Dave Cross, Building Division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dmcross@harfordcountymd.gov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97321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EPERMIT CENTER AND ENERGOV TECHNOLOGY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916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Heather McHugh, Project Manager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hjmchugh@harfordcountymd.gov</a:t>
                      </a:r>
                      <a:endParaRPr lang="en-US" sz="1400" b="0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54779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spc="300" dirty="0">
                          <a:solidFill>
                            <a:srgbClr val="0E3D66"/>
                          </a:solidFill>
                          <a:latin typeface="Aptos Black" panose="020B0004020202020204" pitchFamily="34" charset="0"/>
                        </a:rPr>
                        <a:t>OFFICE OF THE STATE FIRE MARSHAL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67175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Harry Bradley, Senior Fire Protection Engineer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Harry.Bradley@maryland.gov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80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Michael L. Hayden (Chap), Fire Safety Inspector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Michael.Hayden@maryland.gov</a:t>
                      </a:r>
                      <a:endParaRPr lang="en-US" sz="1400" b="0" u="sng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1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0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7333E2-4D60-2E8F-EDCD-C4CBF59BD8BB}"/>
              </a:ext>
            </a:extLst>
          </p:cNvPr>
          <p:cNvSpPr/>
          <p:nvPr/>
        </p:nvSpPr>
        <p:spPr>
          <a:xfrm>
            <a:off x="1080053" y="0"/>
            <a:ext cx="10031894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1D4190-7FEC-7E28-7AE9-52E2E7F23C06}"/>
              </a:ext>
            </a:extLst>
          </p:cNvPr>
          <p:cNvSpPr/>
          <p:nvPr/>
        </p:nvSpPr>
        <p:spPr>
          <a:xfrm>
            <a:off x="4865863" y="638526"/>
            <a:ext cx="2460274" cy="246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951A201-46BE-9767-E5CB-13082BBB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760" y="684423"/>
            <a:ext cx="2368480" cy="2368480"/>
          </a:xfrm>
          <a:prstGeom prst="rect">
            <a:avLst/>
          </a:prstGeom>
        </p:spPr>
      </p:pic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8645EC-9C92-0F0D-89BE-04FE7F510E3A}"/>
              </a:ext>
            </a:extLst>
          </p:cNvPr>
          <p:cNvSpPr txBox="1"/>
          <p:nvPr/>
        </p:nvSpPr>
        <p:spPr>
          <a:xfrm>
            <a:off x="1079748" y="3375259"/>
            <a:ext cx="10026399" cy="165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F660FC-0553-FFC7-F47F-9BB5440F10C4}"/>
              </a:ext>
            </a:extLst>
          </p:cNvPr>
          <p:cNvSpPr txBox="1"/>
          <p:nvPr/>
        </p:nvSpPr>
        <p:spPr>
          <a:xfrm>
            <a:off x="1976383" y="5055519"/>
            <a:ext cx="8305178" cy="8002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Shawn Krout</a:t>
            </a:r>
            <a:b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</a:br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Business Development Associate</a:t>
            </a:r>
          </a:p>
          <a:p>
            <a:pPr algn="ctr"/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&amp; Business Navigator</a:t>
            </a:r>
          </a:p>
        </p:txBody>
      </p:sp>
    </p:spTree>
    <p:extLst>
      <p:ext uri="{BB962C8B-B14F-4D97-AF65-F5344CB8AC3E}">
        <p14:creationId xmlns:p14="http://schemas.microsoft.com/office/powerpoint/2010/main" val="38125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9439D3-807E-6EA1-2AD0-22538DD040B0}"/>
              </a:ext>
            </a:extLst>
          </p:cNvPr>
          <p:cNvSpPr/>
          <p:nvPr/>
        </p:nvSpPr>
        <p:spPr>
          <a:xfrm>
            <a:off x="-1" y="1376701"/>
            <a:ext cx="2421893" cy="5481298"/>
          </a:xfrm>
          <a:prstGeom prst="rect">
            <a:avLst/>
          </a:prstGeom>
          <a:solidFill>
            <a:srgbClr val="BEDE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CAD8BF93-CDED-E0BF-4288-4DCE7FE7A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37106"/>
              </p:ext>
            </p:extLst>
          </p:nvPr>
        </p:nvGraphicFramePr>
        <p:xfrm>
          <a:off x="2421892" y="1106875"/>
          <a:ext cx="10237143" cy="559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DC9B3A-8D97-ED8F-A7B7-FB3F8BBEC617}"/>
              </a:ext>
            </a:extLst>
          </p:cNvPr>
          <p:cNvSpPr txBox="1"/>
          <p:nvPr/>
        </p:nvSpPr>
        <p:spPr>
          <a:xfrm>
            <a:off x="219625" y="2328693"/>
            <a:ext cx="1982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Commercial development is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 collaborative effort between the business,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all reviewing Harford County Government departments, and other local/state partners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D967C-8218-9AE4-A904-1633C0D06B04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F5BFE-E604-15B0-BDF0-535D0B83938F}"/>
              </a:ext>
            </a:extLst>
          </p:cNvPr>
          <p:cNvSpPr txBox="1"/>
          <p:nvPr/>
        </p:nvSpPr>
        <p:spPr>
          <a:xfrm>
            <a:off x="6127" y="601423"/>
            <a:ext cx="12172607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dirty="0">
                <a:solidFill>
                  <a:schemeClr val="bg1"/>
                </a:solidFill>
                <a:latin typeface="Aptos Black" panose="020B0004020202020204" pitchFamily="34" charset="0"/>
              </a:rPr>
              <a:t>LIFE CYCLE OF THE COMMERCIAL </a:t>
            </a:r>
            <a:br>
              <a:rPr lang="en-US" sz="28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ptos Black" panose="020B0004020202020204" pitchFamily="34" charset="0"/>
              </a:rPr>
              <a:t>DEVELOPMENT PROCESS </a:t>
            </a:r>
          </a:p>
        </p:txBody>
      </p:sp>
    </p:spTree>
    <p:extLst>
      <p:ext uri="{BB962C8B-B14F-4D97-AF65-F5344CB8AC3E}">
        <p14:creationId xmlns:p14="http://schemas.microsoft.com/office/powerpoint/2010/main" val="13356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AC889-1B46-0843-6B98-242442B3A0E9}"/>
              </a:ext>
            </a:extLst>
          </p:cNvPr>
          <p:cNvSpPr txBox="1"/>
          <p:nvPr/>
        </p:nvSpPr>
        <p:spPr>
          <a:xfrm>
            <a:off x="1554481" y="1808480"/>
            <a:ext cx="9113520" cy="568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Created by the County Executive as primary point of contact for “one-stop-shop” to monitor commercial business development and answer questions that may arise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Provides streamlined and efficient process to simplify doing business with Harford County Government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Serves as liaison with other departments/state agencies/local municipalities to facilitate smooth review process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E3D66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300" dirty="0">
                <a:solidFill>
                  <a:srgbClr val="0E3D66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GOALS</a:t>
            </a:r>
          </a:p>
          <a:p>
            <a:pPr marL="28346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Provide exceptional customer service from project inception to completion; identify bottle necks and resolve issues efficiently</a:t>
            </a:r>
          </a:p>
          <a:p>
            <a:pPr marL="28346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Provide resources to other county 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</a:t>
            </a: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epartments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, s</a:t>
            </a: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tate 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</a:t>
            </a: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artners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, l</a:t>
            </a: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ocal 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m</a:t>
            </a: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unicipalitie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s, etc.</a:t>
            </a: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 to ensure effective collaboration </a:t>
            </a:r>
          </a:p>
          <a:p>
            <a:pPr marL="28346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Touch point every 30 days with engineers/consultants on each project</a:t>
            </a:r>
          </a:p>
          <a:p>
            <a:pPr marL="28346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Strengthen relationships with engineers, consultants, partners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>
              <a:solidFill>
                <a:srgbClr val="0E3D66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8BFAE-F933-8389-2C33-95D10D72A0FC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A3F2E-ED1A-47B6-BC52-D9AFB86756B6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BUSINESS NAVIGATOR</a:t>
            </a:r>
          </a:p>
        </p:txBody>
      </p:sp>
    </p:spTree>
    <p:extLst>
      <p:ext uri="{BB962C8B-B14F-4D97-AF65-F5344CB8AC3E}">
        <p14:creationId xmlns:p14="http://schemas.microsoft.com/office/powerpoint/2010/main" val="103333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C8A42F34-FAB3-96CC-E60C-418069E3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56274"/>
              </p:ext>
            </p:extLst>
          </p:nvPr>
        </p:nvGraphicFramePr>
        <p:xfrm>
          <a:off x="1782062" y="2728979"/>
          <a:ext cx="8627875" cy="317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573">
                  <a:extLst>
                    <a:ext uri="{9D8B030D-6E8A-4147-A177-3AD203B41FA5}">
                      <a16:colId xmlns:a16="http://schemas.microsoft.com/office/drawing/2014/main" val="3598584141"/>
                    </a:ext>
                  </a:extLst>
                </a:gridCol>
                <a:gridCol w="1252434">
                  <a:extLst>
                    <a:ext uri="{9D8B030D-6E8A-4147-A177-3AD203B41FA5}">
                      <a16:colId xmlns:a16="http://schemas.microsoft.com/office/drawing/2014/main" val="2144421136"/>
                    </a:ext>
                  </a:extLst>
                </a:gridCol>
                <a:gridCol w="1252434">
                  <a:extLst>
                    <a:ext uri="{9D8B030D-6E8A-4147-A177-3AD203B41FA5}">
                      <a16:colId xmlns:a16="http://schemas.microsoft.com/office/drawing/2014/main" val="1174748895"/>
                    </a:ext>
                  </a:extLst>
                </a:gridCol>
                <a:gridCol w="1252434">
                  <a:extLst>
                    <a:ext uri="{9D8B030D-6E8A-4147-A177-3AD203B41FA5}">
                      <a16:colId xmlns:a16="http://schemas.microsoft.com/office/drawing/2014/main" val="1446696117"/>
                    </a:ext>
                  </a:extLst>
                </a:gridCol>
              </a:tblGrid>
              <a:tr h="65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spc="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BUSINESS/PROJECT NAME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87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spc="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87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spc="25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LAST 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87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spc="25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NEXT 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8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14898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ABC Company, Inc.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Solar Project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952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13149"/>
                  </a:ext>
                </a:extLst>
              </a:tr>
              <a:tr h="6372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Smith, LLC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↗</a:t>
                      </a:r>
                      <a:endParaRPr lang="en-US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glow rad="25400">
                            <a:schemeClr val="accent1">
                              <a:alpha val="42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55463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Business Park Project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 TRACK PROJECT Signed by CE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0609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Business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S388-2023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9532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91EBE37-C5D1-5CC1-6D0B-DCFD88E69B6D}"/>
              </a:ext>
            </a:extLst>
          </p:cNvPr>
          <p:cNvSpPr txBox="1"/>
          <p:nvPr/>
        </p:nvSpPr>
        <p:spPr>
          <a:xfrm>
            <a:off x="1477262" y="1928170"/>
            <a:ext cx="592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D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Navigator Project Tracker (</a:t>
            </a:r>
            <a:r>
              <a:rPr lang="en-US" sz="2400" b="1" dirty="0">
                <a:solidFill>
                  <a:srgbClr val="0D3D65"/>
                </a:solidFill>
                <a:latin typeface="Calibri" panose="020F0502020204030204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D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lang="en-US" sz="2400" b="1" dirty="0">
                <a:solidFill>
                  <a:srgbClr val="0D3D65"/>
                </a:solidFill>
                <a:latin typeface="Calibri" panose="020F0502020204030204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D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7CAE1-0502-B5A9-9B28-546121B564A2}"/>
              </a:ext>
            </a:extLst>
          </p:cNvPr>
          <p:cNvGrpSpPr/>
          <p:nvPr/>
        </p:nvGrpSpPr>
        <p:grpSpPr>
          <a:xfrm>
            <a:off x="7330267" y="2026182"/>
            <a:ext cx="1248770" cy="215444"/>
            <a:chOff x="6251713" y="775927"/>
            <a:chExt cx="1248770" cy="2154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E3BBD4-3EA7-0B03-0C56-A96A8D7B852E}"/>
                </a:ext>
              </a:extLst>
            </p:cNvPr>
            <p:cNvSpPr/>
            <p:nvPr/>
          </p:nvSpPr>
          <p:spPr>
            <a:xfrm>
              <a:off x="6251713" y="787079"/>
              <a:ext cx="182880" cy="182880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83D57F-790B-E4B1-20CC-B1FB025C3976}"/>
                </a:ext>
              </a:extLst>
            </p:cNvPr>
            <p:cNvSpPr txBox="1"/>
            <p:nvPr/>
          </p:nvSpPr>
          <p:spPr>
            <a:xfrm>
              <a:off x="6438121" y="775927"/>
              <a:ext cx="10623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All Systems Go</a:t>
              </a:r>
              <a:endParaRPr lang="en-US" sz="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C6861A-6642-01FE-1B96-927CB2C3A329}"/>
              </a:ext>
            </a:extLst>
          </p:cNvPr>
          <p:cNvGrpSpPr/>
          <p:nvPr/>
        </p:nvGrpSpPr>
        <p:grpSpPr>
          <a:xfrm>
            <a:off x="8394252" y="1948340"/>
            <a:ext cx="1248770" cy="338554"/>
            <a:chOff x="9161167" y="2198006"/>
            <a:chExt cx="1248770" cy="3385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F90712-B8EC-64ED-8C2B-A9A383A50CC5}"/>
                </a:ext>
              </a:extLst>
            </p:cNvPr>
            <p:cNvSpPr/>
            <p:nvPr/>
          </p:nvSpPr>
          <p:spPr>
            <a:xfrm>
              <a:off x="9161167" y="2287344"/>
              <a:ext cx="182880" cy="182880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B8E226-6266-06FF-D0BA-5D91CC4B2873}"/>
                </a:ext>
              </a:extLst>
            </p:cNvPr>
            <p:cNvSpPr txBox="1"/>
            <p:nvPr/>
          </p:nvSpPr>
          <p:spPr>
            <a:xfrm>
              <a:off x="9347575" y="2198006"/>
              <a:ext cx="1062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Delay Identified</a:t>
              </a:r>
            </a:p>
            <a:p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(over 30 days)</a:t>
              </a:r>
              <a:endParaRPr lang="en-US" sz="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3A34DB-8F76-BCDF-F7C1-2D587A874E68}"/>
              </a:ext>
            </a:extLst>
          </p:cNvPr>
          <p:cNvGrpSpPr/>
          <p:nvPr/>
        </p:nvGrpSpPr>
        <p:grpSpPr>
          <a:xfrm>
            <a:off x="9505960" y="1958651"/>
            <a:ext cx="1248770" cy="338554"/>
            <a:chOff x="9161167" y="2452296"/>
            <a:chExt cx="1248770" cy="33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9FCD9F-5B75-91F7-E8C4-1A3D942711CD}"/>
                </a:ext>
              </a:extLst>
            </p:cNvPr>
            <p:cNvSpPr/>
            <p:nvPr/>
          </p:nvSpPr>
          <p:spPr>
            <a:xfrm>
              <a:off x="9161167" y="2537309"/>
              <a:ext cx="182880" cy="182880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F967E2-7F87-84E2-5D5A-FDB57E3E8538}"/>
                </a:ext>
              </a:extLst>
            </p:cNvPr>
            <p:cNvSpPr txBox="1"/>
            <p:nvPr/>
          </p:nvSpPr>
          <p:spPr>
            <a:xfrm>
              <a:off x="9347575" y="2452296"/>
              <a:ext cx="1062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Project Stalled </a:t>
              </a:r>
              <a:b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(over 60 days)</a:t>
              </a:r>
              <a:endParaRPr lang="en-US" sz="8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8D36B1-4208-DFD7-9F2B-528D77991CF9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BUSINESS NAVIGATOR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2D844-EDCA-F01B-EF50-D39B93EEBD1A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478927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DD00C3-67E9-8C22-0036-A18B2BE25C55}"/>
              </a:ext>
            </a:extLst>
          </p:cNvPr>
          <p:cNvSpPr/>
          <p:nvPr/>
        </p:nvSpPr>
        <p:spPr>
          <a:xfrm>
            <a:off x="-1" y="1376701"/>
            <a:ext cx="2421893" cy="5481298"/>
          </a:xfrm>
          <a:prstGeom prst="rect">
            <a:avLst/>
          </a:prstGeom>
          <a:solidFill>
            <a:srgbClr val="BEDE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nterprise Zones Map">
            <a:extLst>
              <a:ext uri="{FF2B5EF4-FFF2-40B4-BE49-F238E27FC236}">
                <a16:creationId xmlns:a16="http://schemas.microsoft.com/office/drawing/2014/main" id="{65BDEFE7-4FD5-B4A5-F86D-B051C989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03" y="1599798"/>
            <a:ext cx="5519724" cy="43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AB5C8-EECD-12CD-C8DB-E3EF58904CA1}"/>
              </a:ext>
            </a:extLst>
          </p:cNvPr>
          <p:cNvSpPr txBox="1"/>
          <p:nvPr/>
        </p:nvSpPr>
        <p:spPr>
          <a:xfrm>
            <a:off x="122797" y="1665472"/>
            <a:ext cx="2099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E3D66"/>
                </a:solidFill>
                <a:latin typeface="Aptos Black" panose="020B0004020202020204" pitchFamily="34" charset="0"/>
              </a:rPr>
              <a:t>ABERDEEN/</a:t>
            </a:r>
            <a:br>
              <a:rPr lang="en-US" sz="1400" b="1" dirty="0">
                <a:solidFill>
                  <a:srgbClr val="0E3D66"/>
                </a:solidFill>
                <a:latin typeface="Aptos Black" panose="020B0004020202020204" pitchFamily="34" charset="0"/>
              </a:rPr>
            </a:br>
            <a:r>
              <a:rPr lang="en-US" sz="1400" b="1" dirty="0">
                <a:solidFill>
                  <a:srgbClr val="0E3D66"/>
                </a:solidFill>
                <a:latin typeface="Aptos Black" panose="020B0004020202020204" pitchFamily="34" charset="0"/>
              </a:rPr>
              <a:t>HAVRE DE GRACE</a:t>
            </a:r>
          </a:p>
          <a:p>
            <a:pPr marL="91440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9,738 acres (updated 2024)</a:t>
            </a:r>
          </a:p>
          <a:p>
            <a:pPr marL="91440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$418M in capital investments since 2006</a:t>
            </a:r>
          </a:p>
          <a:p>
            <a:pPr marL="91440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Properties along U.S. Route 40 and in Aberdeen and </a:t>
            </a:r>
            <a:r>
              <a:rPr lang="en-US" sz="1100" spc="-20" dirty="0">
                <a:solidFill>
                  <a:srgbClr val="0E3D66"/>
                </a:solidFill>
                <a:latin typeface="Aptos SemiBold" panose="020B0004020202020204" pitchFamily="34" charset="0"/>
              </a:rPr>
              <a:t>Havre de Grace municipalities </a:t>
            </a:r>
          </a:p>
          <a:p>
            <a:pPr marL="91440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East to include portions of Aberdeen Proving Ground </a:t>
            </a:r>
          </a:p>
          <a:p>
            <a:pPr marL="91440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South to Belcamp </a:t>
            </a:r>
            <a:b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and Perryman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E3D66"/>
                </a:solidFill>
                <a:latin typeface="Aptos Black" panose="020B0004020202020204" pitchFamily="34" charset="0"/>
              </a:rPr>
              <a:t>EDGEWOOD/</a:t>
            </a:r>
            <a:br>
              <a:rPr lang="en-US" sz="1400" b="1" dirty="0">
                <a:solidFill>
                  <a:srgbClr val="0E3D66"/>
                </a:solidFill>
                <a:latin typeface="Aptos Black" panose="020B0004020202020204" pitchFamily="34" charset="0"/>
              </a:rPr>
            </a:br>
            <a:r>
              <a:rPr lang="en-US" sz="1400" b="1" dirty="0">
                <a:solidFill>
                  <a:srgbClr val="0E3D66"/>
                </a:solidFill>
                <a:latin typeface="Aptos Black" panose="020B0004020202020204" pitchFamily="34" charset="0"/>
              </a:rPr>
              <a:t>JOPPA </a:t>
            </a:r>
          </a:p>
          <a:p>
            <a:pPr marL="91440" indent="-9144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E3D66"/>
                </a:solidFill>
                <a:latin typeface="Aptos SemiBold" panose="020B0004020202020204" pitchFamily="34" charset="0"/>
              </a:rPr>
              <a:t>4,328 acre</a:t>
            </a:r>
            <a:r>
              <a:rPr lang="en-US" sz="1100" dirty="0">
                <a:solidFill>
                  <a:srgbClr val="0E3D66"/>
                </a:solidFill>
                <a:latin typeface="Aptos SemiBold" panose="020B0004020202020204" pitchFamily="34" charset="0"/>
              </a:rPr>
              <a:t>s (updated 2024)</a:t>
            </a:r>
            <a:endParaRPr lang="en-US" sz="1100" b="0" i="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91440" indent="-9144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E3D66"/>
                </a:solidFill>
                <a:latin typeface="Aptos SemiBold" panose="020B0004020202020204" pitchFamily="34" charset="0"/>
              </a:rPr>
              <a:t>$148M in capital investment since 2006</a:t>
            </a:r>
          </a:p>
          <a:p>
            <a:pPr marL="91440" indent="-9144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E3D66"/>
                </a:solidFill>
                <a:latin typeface="Aptos SemiBold" panose="020B0004020202020204" pitchFamily="34" charset="0"/>
              </a:rPr>
              <a:t>Properties situated along U.S. Routes 40 and 7, and </a:t>
            </a:r>
            <a:br>
              <a:rPr lang="en-US" sz="1100" b="0" i="0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sz="1100" b="0" i="0" dirty="0">
                <a:solidFill>
                  <a:srgbClr val="0E3D66"/>
                </a:solidFill>
                <a:latin typeface="Aptos SemiBold" panose="020B0004020202020204" pitchFamily="34" charset="0"/>
              </a:rPr>
              <a:t>MD 24, 755, 152</a:t>
            </a:r>
          </a:p>
          <a:p>
            <a:pPr algn="ctr"/>
            <a:endParaRPr lang="en-US" sz="1400" b="1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79218-E207-A0E1-E8A5-01C3CFA12A93}"/>
              </a:ext>
            </a:extLst>
          </p:cNvPr>
          <p:cNvSpPr txBox="1"/>
          <p:nvPr/>
        </p:nvSpPr>
        <p:spPr>
          <a:xfrm>
            <a:off x="8163453" y="1721263"/>
            <a:ext cx="341894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Harford County's two Enterprise Zones </a:t>
            </a:r>
            <a:b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</a:b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in </a:t>
            </a:r>
            <a:r>
              <a:rPr lang="en-US" sz="1400" b="1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Aberdeen/Havre de Grace and Edgewood/Joppa </a:t>
            </a: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are designated by the Maryland Department of Commerce to:</a:t>
            </a:r>
            <a:b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</a:br>
            <a:endParaRPr lang="en-US" sz="1400" b="0" i="0" dirty="0">
              <a:solidFill>
                <a:srgbClr val="0E3D66"/>
              </a:solidFill>
              <a:effectLst/>
              <a:latin typeface="Aptos SemiBold" panose="020B0004020202020204" pitchFamily="34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Encourage the creation of NEW jobs with tax credits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Real property tax credit over a </a:t>
            </a:r>
            <a:b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</a:b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10-year period with a minimum capital investment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Ensure retention and spur expansion of resident businesses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E3D66"/>
                </a:solidFill>
                <a:effectLst/>
                <a:latin typeface="Aptos SemiBold" panose="020B0004020202020204" pitchFamily="34" charset="0"/>
              </a:rPr>
              <a:t>Promote development and occupancy of vacant, underutilized land and buildings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9AFE4-AFB2-DB4D-6B17-CAF707F79DD8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ENTERPRISE ZONES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EBC3D-837C-1EF4-A9FC-CD458F29F85E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57CD1-9652-5F9F-907A-87738A18F68F}"/>
              </a:ext>
            </a:extLst>
          </p:cNvPr>
          <p:cNvSpPr txBox="1"/>
          <p:nvPr/>
        </p:nvSpPr>
        <p:spPr>
          <a:xfrm>
            <a:off x="2762864" y="6124301"/>
            <a:ext cx="7777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sng" dirty="0">
                <a:solidFill>
                  <a:srgbClr val="0E3D66"/>
                </a:solidFill>
                <a:latin typeface="Aptos SemiBold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https://www.harfordcountymd.gov/1280/Enterprise-Zones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665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184FAF-AEE3-F20B-D5E9-AC8CAA03D213}"/>
              </a:ext>
            </a:extLst>
          </p:cNvPr>
          <p:cNvSpPr/>
          <p:nvPr/>
        </p:nvSpPr>
        <p:spPr>
          <a:xfrm>
            <a:off x="-1" y="1376701"/>
            <a:ext cx="2421893" cy="5481298"/>
          </a:xfrm>
          <a:prstGeom prst="rect">
            <a:avLst/>
          </a:prstGeom>
          <a:solidFill>
            <a:srgbClr val="BEDE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1765B-FAC0-338D-27E1-6FD5067C5C52}"/>
              </a:ext>
            </a:extLst>
          </p:cNvPr>
          <p:cNvSpPr txBox="1"/>
          <p:nvPr/>
        </p:nvSpPr>
        <p:spPr>
          <a:xfrm>
            <a:off x="6725266" y="2125205"/>
            <a:ext cx="49947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Program updated to take advantage of Business Navigator and </a:t>
            </a:r>
            <a:r>
              <a:rPr lang="en-US" dirty="0" err="1">
                <a:solidFill>
                  <a:srgbClr val="0E3D66"/>
                </a:solidFill>
                <a:latin typeface="Aptos SemiBold" panose="020B0004020202020204" pitchFamily="34" charset="0"/>
              </a:rPr>
              <a:t>Energov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Targeted to projects with beneficial economic impact to Harford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Fast Track 2.0 projects receive prioritized reviews and process by all County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Dedicated point of contact with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Business Navigator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C1626-0536-35C7-460B-6D215DA7C751}"/>
              </a:ext>
            </a:extLst>
          </p:cNvPr>
          <p:cNvSpPr txBox="1"/>
          <p:nvPr/>
        </p:nvSpPr>
        <p:spPr>
          <a:xfrm>
            <a:off x="347431" y="1849390"/>
            <a:ext cx="18091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33D65"/>
                </a:solidFill>
                <a:latin typeface="Aptos SemiBold" panose="020B0004020202020204" pitchFamily="34" charset="0"/>
              </a:rPr>
              <a:t>THINGS TO REMEMBER:</a:t>
            </a:r>
          </a:p>
          <a:p>
            <a:endParaRPr lang="en-US" sz="1400" b="1" dirty="0">
              <a:solidFill>
                <a:srgbClr val="133D65"/>
              </a:solidFill>
              <a:latin typeface="Aptos SemiBold" panose="020B000402020202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3D65"/>
                </a:solidFill>
                <a:latin typeface="Aptos SemiBold" panose="020B0004020202020204" pitchFamily="34" charset="0"/>
              </a:rPr>
              <a:t>Priority review and processing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33D65"/>
              </a:solidFill>
              <a:latin typeface="Aptos SemiBold" panose="020B000402020202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3D65"/>
                </a:solidFill>
                <a:latin typeface="Aptos SemiBold" panose="020B0004020202020204" pitchFamily="34" charset="0"/>
              </a:rPr>
              <a:t>Track progress and get one-on-one support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1400" dirty="0">
              <a:latin typeface="Aptos SemiBold" panose="020B000402020202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3D65"/>
                </a:solidFill>
                <a:latin typeface="Aptos SemiBold" panose="020B0004020202020204" pitchFamily="34" charset="0"/>
              </a:rPr>
              <a:t>Subject to eligibility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8A668-6ACC-9A10-7655-8C0F8B49CA67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FAST TRACK 2.0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8877F-A476-C83B-BAA1-8119E036309A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  <p:pic>
        <p:nvPicPr>
          <p:cNvPr id="17" name="Picture 16" descr="A poster for a fast track program&#10;&#10;Description automatically generated">
            <a:extLst>
              <a:ext uri="{FF2B5EF4-FFF2-40B4-BE49-F238E27FC236}">
                <a16:creationId xmlns:a16="http://schemas.microsoft.com/office/drawing/2014/main" id="{27514DFA-007A-52D6-1D6F-51DA82852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54" y="1868437"/>
            <a:ext cx="3475592" cy="44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29C616-9737-67C8-983B-A7C53EC51E7C}"/>
              </a:ext>
            </a:extLst>
          </p:cNvPr>
          <p:cNvSpPr/>
          <p:nvPr/>
        </p:nvSpPr>
        <p:spPr>
          <a:xfrm>
            <a:off x="10886" y="0"/>
            <a:ext cx="12181114" cy="6858000"/>
          </a:xfrm>
          <a:prstGeom prst="rect">
            <a:avLst/>
          </a:prstGeom>
          <a:solidFill>
            <a:srgbClr val="7DBFE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16FA5-8E58-D170-5C14-9818EE220419}"/>
              </a:ext>
            </a:extLst>
          </p:cNvPr>
          <p:cNvSpPr/>
          <p:nvPr/>
        </p:nvSpPr>
        <p:spPr>
          <a:xfrm>
            <a:off x="-10884" y="0"/>
            <a:ext cx="12202884" cy="138511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58D09-B07A-F6DB-920D-7AAF3436C339}"/>
              </a:ext>
            </a:extLst>
          </p:cNvPr>
          <p:cNvSpPr txBox="1"/>
          <p:nvPr/>
        </p:nvSpPr>
        <p:spPr>
          <a:xfrm>
            <a:off x="678426" y="1674134"/>
            <a:ext cx="1079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E3D66"/>
                </a:solidFill>
                <a:latin typeface="Aptos Black" panose="020B0004020202020204" pitchFamily="34" charset="0"/>
              </a:rPr>
              <a:t>THE DEPARTMENT IS COMPRISED OF 3 SECTIONS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F7B06-7EAD-4535-78EF-59C9761D8F90}"/>
              </a:ext>
            </a:extLst>
          </p:cNvPr>
          <p:cNvSpPr txBox="1"/>
          <p:nvPr/>
        </p:nvSpPr>
        <p:spPr>
          <a:xfrm>
            <a:off x="0" y="3604620"/>
            <a:ext cx="4734441" cy="92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0E3D66"/>
                </a:solidFill>
                <a:latin typeface="Aptos SemiBold" panose="020B0004020202020204" pitchFamily="34" charset="0"/>
              </a:rPr>
              <a:t>CURRENT </a:t>
            </a:r>
            <a:br>
              <a:rPr lang="en-US" sz="3200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sz="3200" dirty="0">
                <a:solidFill>
                  <a:srgbClr val="0E3D66"/>
                </a:solidFill>
                <a:latin typeface="Aptos SemiBold" panose="020B0004020202020204" pitchFamily="34" charset="0"/>
              </a:rPr>
              <a:t>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67512-886B-4B3E-0ED6-57877403D2DE}"/>
              </a:ext>
            </a:extLst>
          </p:cNvPr>
          <p:cNvSpPr txBox="1"/>
          <p:nvPr/>
        </p:nvSpPr>
        <p:spPr>
          <a:xfrm>
            <a:off x="4736821" y="3597433"/>
            <a:ext cx="272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E3D66"/>
                </a:solidFill>
                <a:latin typeface="Aptos SemiBold" panose="020B0004020202020204" pitchFamily="34" charset="0"/>
              </a:rPr>
              <a:t>GIS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46234-A5E0-8A62-DFF9-F48B9E86869A}"/>
              </a:ext>
            </a:extLst>
          </p:cNvPr>
          <p:cNvSpPr txBox="1"/>
          <p:nvPr/>
        </p:nvSpPr>
        <p:spPr>
          <a:xfrm>
            <a:off x="7459028" y="3604619"/>
            <a:ext cx="4735351" cy="92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0E3D66"/>
                </a:solidFill>
                <a:latin typeface="Aptos SemiBold" panose="020B0004020202020204" pitchFamily="34" charset="0"/>
              </a:rPr>
              <a:t>LONG-RANGE PLANNING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8D173F1-C17D-59D2-11A4-DEFF117DBA3F}"/>
              </a:ext>
            </a:extLst>
          </p:cNvPr>
          <p:cNvSpPr/>
          <p:nvPr/>
        </p:nvSpPr>
        <p:spPr>
          <a:xfrm>
            <a:off x="5733872" y="2482525"/>
            <a:ext cx="743128" cy="1043831"/>
          </a:xfrm>
          <a:prstGeom prst="downArrow">
            <a:avLst/>
          </a:prstGeom>
          <a:solidFill>
            <a:srgbClr val="7DB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F7A26-2EF6-F99A-2E5E-5A06C80AE134}"/>
              </a:ext>
            </a:extLst>
          </p:cNvPr>
          <p:cNvSpPr txBox="1"/>
          <p:nvPr/>
        </p:nvSpPr>
        <p:spPr>
          <a:xfrm>
            <a:off x="827315" y="4532226"/>
            <a:ext cx="291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Administrative staff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Building Permits Center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Development Review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Board of Appeals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Development Advisory Committee (DAC)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469DA-4755-1F75-8801-FAA3EF57970A}"/>
              </a:ext>
            </a:extLst>
          </p:cNvPr>
          <p:cNvSpPr txBox="1"/>
          <p:nvPr/>
        </p:nvSpPr>
        <p:spPr>
          <a:xfrm>
            <a:off x="8312508" y="4476990"/>
            <a:ext cx="295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Data &amp; Demographics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Environmental Planning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Transportation Planning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Land Use Planning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D810F-F614-151C-A916-18287FDD26CA}"/>
              </a:ext>
            </a:extLst>
          </p:cNvPr>
          <p:cNvSpPr txBox="1"/>
          <p:nvPr/>
        </p:nvSpPr>
        <p:spPr>
          <a:xfrm>
            <a:off x="4517571" y="451646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Mapping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Data collection &amp; analysis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Maintain </a:t>
            </a:r>
            <a:r>
              <a:rPr lang="en-US" dirty="0" err="1">
                <a:solidFill>
                  <a:srgbClr val="0E3D66"/>
                </a:solidFill>
                <a:latin typeface="Aptos SemiBold" panose="020B0004020202020204" pitchFamily="34" charset="0"/>
              </a:rPr>
              <a:t>WebGIS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 platform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E407D7-7A49-2C4B-0060-50EDA66A3D23}"/>
              </a:ext>
            </a:extLst>
          </p:cNvPr>
          <p:cNvGrpSpPr/>
          <p:nvPr/>
        </p:nvGrpSpPr>
        <p:grpSpPr>
          <a:xfrm>
            <a:off x="309197" y="236785"/>
            <a:ext cx="926750" cy="926750"/>
            <a:chOff x="258423" y="186011"/>
            <a:chExt cx="1028298" cy="10282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3DE783-C054-6611-8486-75B76FCD8B3D}"/>
                </a:ext>
              </a:extLst>
            </p:cNvPr>
            <p:cNvSpPr/>
            <p:nvPr/>
          </p:nvSpPr>
          <p:spPr>
            <a:xfrm>
              <a:off x="258423" y="186011"/>
              <a:ext cx="1028298" cy="102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75DC2CA-8679-A025-1EBB-BC20351A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7606" y="205194"/>
              <a:ext cx="989932" cy="989932"/>
            </a:xfrm>
            <a:prstGeom prst="rect">
              <a:avLst/>
            </a:prstGeom>
          </p:spPr>
        </p:pic>
      </p:grpSp>
      <p:grpSp>
        <p:nvGrpSpPr>
          <p:cNvPr id="33" name="object 6">
            <a:extLst>
              <a:ext uri="{FF2B5EF4-FFF2-40B4-BE49-F238E27FC236}">
                <a16:creationId xmlns:a16="http://schemas.microsoft.com/office/drawing/2014/main" id="{8C1F204D-4817-AAE3-C99C-608F7E4633F6}"/>
              </a:ext>
            </a:extLst>
          </p:cNvPr>
          <p:cNvGrpSpPr/>
          <p:nvPr/>
        </p:nvGrpSpPr>
        <p:grpSpPr>
          <a:xfrm flipH="1">
            <a:off x="10269306" y="-9832"/>
            <a:ext cx="2005964" cy="1942464"/>
            <a:chOff x="0" y="0"/>
            <a:chExt cx="2005964" cy="1942464"/>
          </a:xfrm>
        </p:grpSpPr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85E9FA26-4391-6141-61F1-7E3975431A84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B7265CEC-AECD-7984-8766-0345851EAC9D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46A856E9-8F0B-43BB-72DA-5A428ACD7421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619F2F7A-68AB-E96D-563B-ADA16D8E80B4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17922901-3BAA-8F42-C3D4-078BBE645B1B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E313860-C8EC-3857-FCD7-EB207EBAA1FF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PLANNING &amp; ZONING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F87AFD-3E66-968D-DFA5-9C141828B6DC}"/>
              </a:ext>
            </a:extLst>
          </p:cNvPr>
          <p:cNvSpPr txBox="1"/>
          <p:nvPr/>
        </p:nvSpPr>
        <p:spPr>
          <a:xfrm>
            <a:off x="6127" y="428703"/>
            <a:ext cx="12172607" cy="13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OVERVIEW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C8F89844-AC77-F0CF-ABB1-D5C9A9007EC3}"/>
              </a:ext>
            </a:extLst>
          </p:cNvPr>
          <p:cNvSpPr/>
          <p:nvPr/>
        </p:nvSpPr>
        <p:spPr>
          <a:xfrm rot="2700000">
            <a:off x="2748106" y="2460356"/>
            <a:ext cx="743128" cy="1043831"/>
          </a:xfrm>
          <a:prstGeom prst="downArrow">
            <a:avLst/>
          </a:prstGeom>
          <a:solidFill>
            <a:srgbClr val="7DB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6B887937-FC94-A8EE-8D40-6C13250C3851}"/>
              </a:ext>
            </a:extLst>
          </p:cNvPr>
          <p:cNvSpPr/>
          <p:nvPr/>
        </p:nvSpPr>
        <p:spPr>
          <a:xfrm rot="18900000">
            <a:off x="8719638" y="2471828"/>
            <a:ext cx="743128" cy="1043831"/>
          </a:xfrm>
          <a:prstGeom prst="downArrow">
            <a:avLst/>
          </a:prstGeom>
          <a:solidFill>
            <a:srgbClr val="7DB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06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3259B-3B7C-87C9-7A53-A8DD3EE9E160}"/>
              </a:ext>
            </a:extLst>
          </p:cNvPr>
          <p:cNvSpPr txBox="1"/>
          <p:nvPr/>
        </p:nvSpPr>
        <p:spPr>
          <a:xfrm>
            <a:off x="1515980" y="1707502"/>
            <a:ext cx="91560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0E3D66"/>
                </a:solidFill>
                <a:latin typeface="Aptos Black" panose="020B0004020202020204" pitchFamily="34" charset="0"/>
              </a:rPr>
              <a:t>BIZ BYTES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Sent out first week of every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Business news and events, funding and resources,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Email </a:t>
            </a: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oed@harfordcountymd.gov</a:t>
            </a: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 to sign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r>
              <a:rPr lang="en-US" spc="300" dirty="0">
                <a:solidFill>
                  <a:srgbClr val="0E3D66"/>
                </a:solidFill>
                <a:latin typeface="Aptos Black" panose="020B0004020202020204" pitchFamily="34" charset="0"/>
              </a:rPr>
              <a:t>OED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Visit </a:t>
            </a: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www.harfordcountymd.gov/718/Economic-Development</a:t>
            </a: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 to learn how we can help your business grow and thrive</a:t>
            </a:r>
            <a:b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Workforce Technical Training Grant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Economic Development Opportunity Fund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Site selection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</a:rPr>
              <a:t>Partner, resource connections</a:t>
            </a:r>
          </a:p>
          <a:p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r>
              <a:rPr lang="en-US" spc="300" dirty="0">
                <a:solidFill>
                  <a:srgbClr val="0E3D66"/>
                </a:solidFill>
                <a:latin typeface="Aptos Black" panose="020B0004020202020204" pitchFamily="34" charset="0"/>
              </a:rPr>
              <a:t>STATISTICS REPORT AND DATASTORY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3D66"/>
                </a:solidFill>
                <a:latin typeface="Aptos SemiBold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data to tell our story</a:t>
            </a:r>
            <a:endParaRPr lang="en-US" sz="1600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D7370-85E4-952C-06AA-20B0E78FBC3B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2AF6D-6877-C236-207E-EE211ABE6399}"/>
              </a:ext>
            </a:extLst>
          </p:cNvPr>
          <p:cNvSpPr txBox="1"/>
          <p:nvPr/>
        </p:nvSpPr>
        <p:spPr>
          <a:xfrm>
            <a:off x="1107440" y="-52353"/>
            <a:ext cx="999870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4048806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2F60E-F724-48FE-8A4A-A64AC63F1FB3}"/>
              </a:ext>
            </a:extLst>
          </p:cNvPr>
          <p:cNvSpPr/>
          <p:nvPr/>
        </p:nvSpPr>
        <p:spPr>
          <a:xfrm>
            <a:off x="9155" y="6659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E2BD6-9CBD-8DD3-025E-E992E5EA9390}"/>
              </a:ext>
            </a:extLst>
          </p:cNvPr>
          <p:cNvSpPr/>
          <p:nvPr/>
        </p:nvSpPr>
        <p:spPr>
          <a:xfrm>
            <a:off x="11115093" y="8362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A29322-7036-F279-F7F1-F1F3041458C1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rgbClr val="0E3D66"/>
                </a:solidFill>
                <a:latin typeface="Aptos Black" panose="020B0004020202020204" pitchFamily="34" charset="0"/>
              </a:rPr>
              <a:t>OFFICE OF ECONOMIC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9099F-8C9F-4D03-1338-3CDADA11A23B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rgbClr val="0E3D66"/>
                </a:solidFill>
                <a:latin typeface="Aptos Black" panose="020B0004020202020204" pitchFamily="34" charset="0"/>
              </a:rPr>
              <a:t>KEY CONTACTS 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520E6267-60C8-B33D-90D7-98A5B0457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10420"/>
              </p:ext>
            </p:extLst>
          </p:nvPr>
        </p:nvGraphicFramePr>
        <p:xfrm>
          <a:off x="1548150" y="2532777"/>
          <a:ext cx="9091183" cy="242731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49900">
                  <a:extLst>
                    <a:ext uri="{9D8B030D-6E8A-4147-A177-3AD203B41FA5}">
                      <a16:colId xmlns:a16="http://schemas.microsoft.com/office/drawing/2014/main" val="3326928203"/>
                    </a:ext>
                  </a:extLst>
                </a:gridCol>
                <a:gridCol w="3641283">
                  <a:extLst>
                    <a:ext uri="{9D8B030D-6E8A-4147-A177-3AD203B41FA5}">
                      <a16:colId xmlns:a16="http://schemas.microsoft.com/office/drawing/2014/main" val="3769983369"/>
                    </a:ext>
                  </a:extLst>
                </a:gridCol>
              </a:tblGrid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Main Office</a:t>
                      </a:r>
                      <a:endParaRPr lang="en-US" sz="1500" b="1" i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oed@harfordcountymd.gov</a:t>
                      </a:r>
                    </a:p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410-638-3059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49089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Karen Holt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2"/>
                        </a:rPr>
                        <a:t>klholt@harfordcountymd.gov</a:t>
                      </a:r>
                      <a:endParaRPr lang="en-US" sz="1500" b="0" u="none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410-638-3058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E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22727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Raj Goel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Deputy 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3"/>
                        </a:rPr>
                        <a:t>rkgoel@harfordcountymd.gov</a:t>
                      </a:r>
                      <a:endParaRPr lang="en-US" sz="1500" b="0" u="none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410-638-4832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49335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Shawn Krout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Business Development Associate/Business Navigator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4"/>
                        </a:rPr>
                        <a:t>slkrout@harfordcountymd.gov</a:t>
                      </a:r>
                      <a:endParaRPr lang="en-US" sz="1500" b="0" u="none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410-638-3414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6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29C616-9737-67C8-983B-A7C53EC51E7C}"/>
              </a:ext>
            </a:extLst>
          </p:cNvPr>
          <p:cNvSpPr/>
          <p:nvPr/>
        </p:nvSpPr>
        <p:spPr>
          <a:xfrm>
            <a:off x="10886" y="0"/>
            <a:ext cx="12181114" cy="6858000"/>
          </a:xfrm>
          <a:prstGeom prst="rect">
            <a:avLst/>
          </a:prstGeom>
          <a:solidFill>
            <a:srgbClr val="7DBFE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16FA5-8E58-D170-5C14-9818EE220419}"/>
              </a:ext>
            </a:extLst>
          </p:cNvPr>
          <p:cNvSpPr/>
          <p:nvPr/>
        </p:nvSpPr>
        <p:spPr>
          <a:xfrm>
            <a:off x="-10884" y="0"/>
            <a:ext cx="12202884" cy="138511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C2E79EDD-A6CD-F0D8-F969-551B9C935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58D09-B07A-F6DB-920D-7AAF3436C339}"/>
              </a:ext>
            </a:extLst>
          </p:cNvPr>
          <p:cNvSpPr txBox="1"/>
          <p:nvPr/>
        </p:nvSpPr>
        <p:spPr>
          <a:xfrm>
            <a:off x="1495691" y="2451568"/>
            <a:ext cx="889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E3D66"/>
                </a:solidFill>
              </a:rPr>
              <a:t>Comprehensive Zoning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8D173F1-C17D-59D2-11A4-DEFF117DBA3F}"/>
              </a:ext>
            </a:extLst>
          </p:cNvPr>
          <p:cNvSpPr/>
          <p:nvPr/>
        </p:nvSpPr>
        <p:spPr>
          <a:xfrm rot="16200000">
            <a:off x="2847321" y="1214421"/>
            <a:ext cx="197062" cy="2900311"/>
          </a:xfrm>
          <a:prstGeom prst="downArrow">
            <a:avLst/>
          </a:prstGeom>
          <a:solidFill>
            <a:srgbClr val="0E3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E407D7-7A49-2C4B-0060-50EDA66A3D23}"/>
              </a:ext>
            </a:extLst>
          </p:cNvPr>
          <p:cNvGrpSpPr/>
          <p:nvPr/>
        </p:nvGrpSpPr>
        <p:grpSpPr>
          <a:xfrm>
            <a:off x="309197" y="236785"/>
            <a:ext cx="926750" cy="926750"/>
            <a:chOff x="258423" y="186011"/>
            <a:chExt cx="1028298" cy="10282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3DE783-C054-6611-8486-75B76FCD8B3D}"/>
                </a:ext>
              </a:extLst>
            </p:cNvPr>
            <p:cNvSpPr/>
            <p:nvPr/>
          </p:nvSpPr>
          <p:spPr>
            <a:xfrm>
              <a:off x="258423" y="186011"/>
              <a:ext cx="1028298" cy="102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75DC2CA-8679-A025-1EBB-BC20351A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7606" y="205194"/>
              <a:ext cx="989932" cy="989932"/>
            </a:xfrm>
            <a:prstGeom prst="rect">
              <a:avLst/>
            </a:prstGeom>
          </p:spPr>
        </p:pic>
      </p:grpSp>
      <p:grpSp>
        <p:nvGrpSpPr>
          <p:cNvPr id="33" name="object 6">
            <a:extLst>
              <a:ext uri="{FF2B5EF4-FFF2-40B4-BE49-F238E27FC236}">
                <a16:creationId xmlns:a16="http://schemas.microsoft.com/office/drawing/2014/main" id="{8C1F204D-4817-AAE3-C99C-608F7E4633F6}"/>
              </a:ext>
            </a:extLst>
          </p:cNvPr>
          <p:cNvGrpSpPr/>
          <p:nvPr/>
        </p:nvGrpSpPr>
        <p:grpSpPr>
          <a:xfrm flipH="1">
            <a:off x="10269306" y="-9832"/>
            <a:ext cx="2005964" cy="1942464"/>
            <a:chOff x="0" y="0"/>
            <a:chExt cx="2005964" cy="1942464"/>
          </a:xfrm>
        </p:grpSpPr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85E9FA26-4391-6141-61F1-7E3975431A84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B7265CEC-AECD-7984-8766-0345851EAC9D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46A856E9-8F0B-43BB-72DA-5A428ACD7421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619F2F7A-68AB-E96D-563B-ADA16D8E80B4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17922901-3BAA-8F42-C3D4-078BBE645B1B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E313860-C8EC-3857-FCD7-EB207EBAA1FF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PLANNING &amp; ZONING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F87AFD-3E66-968D-DFA5-9C141828B6DC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COMPREHENSIVE ZONING TIMELINE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C7A322-5141-1461-AB40-B9453090577B}"/>
              </a:ext>
            </a:extLst>
          </p:cNvPr>
          <p:cNvSpPr/>
          <p:nvPr/>
        </p:nvSpPr>
        <p:spPr>
          <a:xfrm>
            <a:off x="1495691" y="2881294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006" tIns="16002" rIns="340002" bIns="16002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spc="-50" dirty="0">
                <a:latin typeface="Aptos SemiBold" panose="020B0004020202020204" pitchFamily="34" charset="0"/>
              </a:rPr>
              <a:t>Introduce Zoning Bill to Suspend and Initiate </a:t>
            </a:r>
            <a:br>
              <a:rPr lang="en-US" sz="1400" kern="1200" spc="-50" dirty="0">
                <a:latin typeface="Aptos SemiBold" panose="020B0004020202020204" pitchFamily="34" charset="0"/>
              </a:rPr>
            </a:br>
            <a:r>
              <a:rPr lang="en-US" sz="1400" kern="1200" spc="-50" dirty="0">
                <a:latin typeface="Aptos SemiBold" panose="020B0004020202020204" pitchFamily="34" charset="0"/>
              </a:rPr>
              <a:t>Comp Zoning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E991B2-346C-78DC-A150-02FD376BB86A}"/>
              </a:ext>
            </a:extLst>
          </p:cNvPr>
          <p:cNvSpPr/>
          <p:nvPr/>
        </p:nvSpPr>
        <p:spPr>
          <a:xfrm>
            <a:off x="3298552" y="2881294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007" tIns="18669" rIns="342669" bIns="18669" numCol="1" spcCol="127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ptos SemiBold" panose="020B0004020202020204" pitchFamily="34" charset="0"/>
              </a:rPr>
              <a:t>Council </a:t>
            </a:r>
            <a:br>
              <a:rPr lang="en-US" sz="1400" dirty="0">
                <a:latin typeface="Aptos SemiBold" panose="020B0004020202020204" pitchFamily="34" charset="0"/>
              </a:rPr>
            </a:br>
            <a:r>
              <a:rPr lang="en-US" sz="1400" kern="1200" dirty="0">
                <a:latin typeface="Aptos SemiBold" panose="020B0004020202020204" pitchFamily="34" charset="0"/>
              </a:rPr>
              <a:t>Hearing Bill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9A7763-A278-23DA-50AD-C387253467CF}"/>
              </a:ext>
            </a:extLst>
          </p:cNvPr>
          <p:cNvSpPr/>
          <p:nvPr/>
        </p:nvSpPr>
        <p:spPr>
          <a:xfrm>
            <a:off x="3298552" y="3839191"/>
            <a:ext cx="1658632" cy="216000"/>
          </a:xfrm>
          <a:custGeom>
            <a:avLst/>
            <a:gdLst>
              <a:gd name="connsiteX0" fmla="*/ 0 w 949379"/>
              <a:gd name="connsiteY0" fmla="*/ 0 h 216000"/>
              <a:gd name="connsiteX1" fmla="*/ 949379 w 949379"/>
              <a:gd name="connsiteY1" fmla="*/ 0 h 216000"/>
              <a:gd name="connsiteX2" fmla="*/ 949379 w 949379"/>
              <a:gd name="connsiteY2" fmla="*/ 216000 h 216000"/>
              <a:gd name="connsiteX3" fmla="*/ 0 w 949379"/>
              <a:gd name="connsiteY3" fmla="*/ 216000 h 216000"/>
              <a:gd name="connsiteX4" fmla="*/ 0 w 949379"/>
              <a:gd name="connsiteY4" fmla="*/ 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9" h="216000">
                <a:moveTo>
                  <a:pt x="0" y="0"/>
                </a:moveTo>
                <a:lnTo>
                  <a:pt x="949379" y="0"/>
                </a:lnTo>
                <a:lnTo>
                  <a:pt x="949379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FEB 2024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C2401C-147A-99DB-D79C-6BB53FFCE47F}"/>
              </a:ext>
            </a:extLst>
          </p:cNvPr>
          <p:cNvSpPr/>
          <p:nvPr/>
        </p:nvSpPr>
        <p:spPr>
          <a:xfrm>
            <a:off x="5101412" y="2881294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007" tIns="18669" rIns="342669" bIns="18669" numCol="1" spcCol="127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ptos SemiBold" panose="020B0004020202020204" pitchFamily="34" charset="0"/>
              </a:rPr>
              <a:t>Zoning Applications </a:t>
            </a:r>
            <a:br>
              <a:rPr lang="en-US" sz="1400" kern="1200" dirty="0">
                <a:latin typeface="Aptos SemiBold" panose="020B0004020202020204" pitchFamily="34" charset="0"/>
              </a:rPr>
            </a:br>
            <a:r>
              <a:rPr lang="en-US" sz="1400" kern="1200" dirty="0">
                <a:latin typeface="Aptos SemiBold" panose="020B0004020202020204" pitchFamily="34" charset="0"/>
              </a:rPr>
              <a:t>(60 day)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A9B5AC2-97F5-7579-112D-6B7BE8C7CDD3}"/>
              </a:ext>
            </a:extLst>
          </p:cNvPr>
          <p:cNvSpPr/>
          <p:nvPr/>
        </p:nvSpPr>
        <p:spPr>
          <a:xfrm>
            <a:off x="5085121" y="3839191"/>
            <a:ext cx="1673735" cy="216000"/>
          </a:xfrm>
          <a:custGeom>
            <a:avLst/>
            <a:gdLst>
              <a:gd name="connsiteX0" fmla="*/ 0 w 1673735"/>
              <a:gd name="connsiteY0" fmla="*/ 0 h 216000"/>
              <a:gd name="connsiteX1" fmla="*/ 1673735 w 1673735"/>
              <a:gd name="connsiteY1" fmla="*/ 0 h 216000"/>
              <a:gd name="connsiteX2" fmla="*/ 1673735 w 1673735"/>
              <a:gd name="connsiteY2" fmla="*/ 216000 h 216000"/>
              <a:gd name="connsiteX3" fmla="*/ 0 w 1673735"/>
              <a:gd name="connsiteY3" fmla="*/ 216000 h 216000"/>
              <a:gd name="connsiteX4" fmla="*/ 0 w 1673735"/>
              <a:gd name="connsiteY4" fmla="*/ 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735" h="216000">
                <a:moveTo>
                  <a:pt x="0" y="0"/>
                </a:moveTo>
                <a:lnTo>
                  <a:pt x="1673735" y="0"/>
                </a:lnTo>
                <a:lnTo>
                  <a:pt x="1673735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MARCH 1, 2024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0960BCC-73F7-22EB-2A29-FCE1A82773FE}"/>
              </a:ext>
            </a:extLst>
          </p:cNvPr>
          <p:cNvSpPr/>
          <p:nvPr/>
        </p:nvSpPr>
        <p:spPr>
          <a:xfrm>
            <a:off x="6904272" y="2881294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006" tIns="16002" rIns="340002" bIns="16002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 dirty="0">
              <a:latin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A11B7B-7DB7-DA0B-E82E-0CC03861E3E4}"/>
              </a:ext>
            </a:extLst>
          </p:cNvPr>
          <p:cNvSpPr/>
          <p:nvPr/>
        </p:nvSpPr>
        <p:spPr>
          <a:xfrm>
            <a:off x="8707133" y="2881294"/>
            <a:ext cx="2113267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006" tIns="16002" rIns="340002" bIns="1600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spc="-70" dirty="0">
                <a:latin typeface="Aptos SemiBold" panose="020B0004020202020204" pitchFamily="34" charset="0"/>
              </a:rPr>
              <a:t>Staff Review Applications </a:t>
            </a:r>
            <a:br>
              <a:rPr lang="en-US" sz="1400" kern="1200" spc="-70" dirty="0">
                <a:latin typeface="Aptos SemiBold" panose="020B0004020202020204" pitchFamily="34" charset="0"/>
              </a:rPr>
            </a:br>
            <a:r>
              <a:rPr lang="en-US" sz="1400" kern="1200" spc="-70" dirty="0">
                <a:latin typeface="Aptos SemiBold" panose="020B0004020202020204" pitchFamily="34" charset="0"/>
              </a:rPr>
              <a:t>and Make Recommendations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E48808-B2E7-4ACC-3C70-75FA1007727C}"/>
              </a:ext>
            </a:extLst>
          </p:cNvPr>
          <p:cNvSpPr txBox="1"/>
          <p:nvPr/>
        </p:nvSpPr>
        <p:spPr>
          <a:xfrm>
            <a:off x="1495691" y="3817423"/>
            <a:ext cx="1674924" cy="192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FEB </a:t>
            </a:r>
            <a:r>
              <a:rPr lang="en-US" sz="10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20</a:t>
            </a: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C3242E-0701-0452-8A8D-1A8E6D736B75}"/>
              </a:ext>
            </a:extLst>
          </p:cNvPr>
          <p:cNvSpPr txBox="1"/>
          <p:nvPr/>
        </p:nvSpPr>
        <p:spPr>
          <a:xfrm>
            <a:off x="8718620" y="3817423"/>
            <a:ext cx="1673735" cy="192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APR/MAY 24</a:t>
            </a:r>
            <a:endParaRPr lang="en-US" sz="1000" kern="1200" spc="300" dirty="0">
              <a:solidFill>
                <a:srgbClr val="0E3D66"/>
              </a:solidFill>
              <a:latin typeface="Acumin Pro Semibold" panose="020B0704020202020204" pitchFamily="34" charset="0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809A8066-EC8A-A2FB-949B-FE7AB75F9E87}"/>
              </a:ext>
            </a:extLst>
          </p:cNvPr>
          <p:cNvSpPr/>
          <p:nvPr/>
        </p:nvSpPr>
        <p:spPr>
          <a:xfrm rot="16200000">
            <a:off x="8843669" y="1214422"/>
            <a:ext cx="197063" cy="2900309"/>
          </a:xfrm>
          <a:prstGeom prst="downArrow">
            <a:avLst/>
          </a:prstGeom>
          <a:solidFill>
            <a:srgbClr val="0E3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utoShape 2" descr="ANSI/RESNET/ICC 380-2016: Standard for Testing Airtightness of Building  Enclosures, Airtightness of Heating and Cooling Air Distribution Systems,  and Airflow of Mechanical Ventilation Systems">
            <a:extLst>
              <a:ext uri="{FF2B5EF4-FFF2-40B4-BE49-F238E27FC236}">
                <a16:creationId xmlns:a16="http://schemas.microsoft.com/office/drawing/2014/main" id="{139FF686-6C6D-9ADB-C41B-64072C88B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50195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101F27-A2A3-AFCB-E281-EE6799CCB663}"/>
              </a:ext>
            </a:extLst>
          </p:cNvPr>
          <p:cNvSpPr txBox="1"/>
          <p:nvPr/>
        </p:nvSpPr>
        <p:spPr>
          <a:xfrm>
            <a:off x="1495691" y="4194516"/>
            <a:ext cx="889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E3D66"/>
                </a:solidFill>
              </a:rPr>
              <a:t>Comprehensive Zoning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6D207318-B702-03B5-A884-51EDF9E26392}"/>
              </a:ext>
            </a:extLst>
          </p:cNvPr>
          <p:cNvSpPr/>
          <p:nvPr/>
        </p:nvSpPr>
        <p:spPr>
          <a:xfrm rot="16200000">
            <a:off x="2847321" y="2957369"/>
            <a:ext cx="197062" cy="2900311"/>
          </a:xfrm>
          <a:prstGeom prst="downArrow">
            <a:avLst/>
          </a:prstGeom>
          <a:solidFill>
            <a:srgbClr val="0E3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2A0583F-B43E-9EBE-72FC-04202BE6346F}"/>
              </a:ext>
            </a:extLst>
          </p:cNvPr>
          <p:cNvSpPr/>
          <p:nvPr/>
        </p:nvSpPr>
        <p:spPr>
          <a:xfrm>
            <a:off x="1495691" y="4624242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006" tIns="16002" rIns="340002" bIns="16002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ptos SemiBold" panose="020B0004020202020204" pitchFamily="34" charset="0"/>
              </a:rPr>
              <a:t>Public Meetings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0AE622E-2DF3-A159-98A2-0D008EBE35D0}"/>
              </a:ext>
            </a:extLst>
          </p:cNvPr>
          <p:cNvSpPr/>
          <p:nvPr/>
        </p:nvSpPr>
        <p:spPr>
          <a:xfrm>
            <a:off x="3298552" y="4624242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007" tIns="18669" rIns="342669" bIns="18669" numCol="1" spcCol="127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ptos SemiBold" panose="020B0004020202020204" pitchFamily="34" charset="0"/>
              </a:rPr>
              <a:t>PAB Review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ECE84D6-B83C-1553-FD3F-E2FBBA5F765C}"/>
              </a:ext>
            </a:extLst>
          </p:cNvPr>
          <p:cNvSpPr/>
          <p:nvPr/>
        </p:nvSpPr>
        <p:spPr>
          <a:xfrm>
            <a:off x="3298552" y="5582139"/>
            <a:ext cx="1658632" cy="216000"/>
          </a:xfrm>
          <a:custGeom>
            <a:avLst/>
            <a:gdLst>
              <a:gd name="connsiteX0" fmla="*/ 0 w 949379"/>
              <a:gd name="connsiteY0" fmla="*/ 0 h 216000"/>
              <a:gd name="connsiteX1" fmla="*/ 949379 w 949379"/>
              <a:gd name="connsiteY1" fmla="*/ 0 h 216000"/>
              <a:gd name="connsiteX2" fmla="*/ 949379 w 949379"/>
              <a:gd name="connsiteY2" fmla="*/ 216000 h 216000"/>
              <a:gd name="connsiteX3" fmla="*/ 0 w 949379"/>
              <a:gd name="connsiteY3" fmla="*/ 216000 h 216000"/>
              <a:gd name="connsiteX4" fmla="*/ 0 w 949379"/>
              <a:gd name="connsiteY4" fmla="*/ 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9" h="216000">
                <a:moveTo>
                  <a:pt x="0" y="0"/>
                </a:moveTo>
                <a:lnTo>
                  <a:pt x="949379" y="0"/>
                </a:lnTo>
                <a:lnTo>
                  <a:pt x="949379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JUL 2024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645F2E0-2C05-B1DE-BDC6-DB7C72719D53}"/>
              </a:ext>
            </a:extLst>
          </p:cNvPr>
          <p:cNvSpPr/>
          <p:nvPr/>
        </p:nvSpPr>
        <p:spPr>
          <a:xfrm>
            <a:off x="5101412" y="4624242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007" tIns="18669" rIns="342669" bIns="18669" numCol="1" spcCol="127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ptos SemiBold" panose="020B0004020202020204" pitchFamily="34" charset="0"/>
              </a:rPr>
              <a:t>Introduce Legislation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32F731A-7B03-1774-4520-64BB61C9984E}"/>
              </a:ext>
            </a:extLst>
          </p:cNvPr>
          <p:cNvSpPr/>
          <p:nvPr/>
        </p:nvSpPr>
        <p:spPr>
          <a:xfrm>
            <a:off x="5085121" y="5582139"/>
            <a:ext cx="1673735" cy="216000"/>
          </a:xfrm>
          <a:custGeom>
            <a:avLst/>
            <a:gdLst>
              <a:gd name="connsiteX0" fmla="*/ 0 w 1673735"/>
              <a:gd name="connsiteY0" fmla="*/ 0 h 216000"/>
              <a:gd name="connsiteX1" fmla="*/ 1673735 w 1673735"/>
              <a:gd name="connsiteY1" fmla="*/ 0 h 216000"/>
              <a:gd name="connsiteX2" fmla="*/ 1673735 w 1673735"/>
              <a:gd name="connsiteY2" fmla="*/ 216000 h 216000"/>
              <a:gd name="connsiteX3" fmla="*/ 0 w 1673735"/>
              <a:gd name="connsiteY3" fmla="*/ 216000 h 216000"/>
              <a:gd name="connsiteX4" fmla="*/ 0 w 1673735"/>
              <a:gd name="connsiteY4" fmla="*/ 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735" h="216000">
                <a:moveTo>
                  <a:pt x="0" y="0"/>
                </a:moveTo>
                <a:lnTo>
                  <a:pt x="1673735" y="0"/>
                </a:lnTo>
                <a:lnTo>
                  <a:pt x="1673735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AUG 2024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15F7D6B-FB95-81F4-407C-043D0F468C7C}"/>
              </a:ext>
            </a:extLst>
          </p:cNvPr>
          <p:cNvSpPr/>
          <p:nvPr/>
        </p:nvSpPr>
        <p:spPr>
          <a:xfrm>
            <a:off x="6904272" y="4624242"/>
            <a:ext cx="2010715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006" tIns="16002" rIns="340002" bIns="1600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Council Hearings</a:t>
            </a:r>
            <a:endParaRPr lang="en-US" sz="1400" kern="1200" dirty="0">
              <a:latin typeface="Calibri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7F8AFEF-34E2-0B4B-6ECF-BBEC1E9FB486}"/>
              </a:ext>
            </a:extLst>
          </p:cNvPr>
          <p:cNvSpPr/>
          <p:nvPr/>
        </p:nvSpPr>
        <p:spPr>
          <a:xfrm>
            <a:off x="8707133" y="4624242"/>
            <a:ext cx="2113267" cy="876897"/>
          </a:xfrm>
          <a:custGeom>
            <a:avLst/>
            <a:gdLst>
              <a:gd name="connsiteX0" fmla="*/ 0 w 2010715"/>
              <a:gd name="connsiteY0" fmla="*/ 0 h 648000"/>
              <a:gd name="connsiteX1" fmla="*/ 1686715 w 2010715"/>
              <a:gd name="connsiteY1" fmla="*/ 0 h 648000"/>
              <a:gd name="connsiteX2" fmla="*/ 2010715 w 2010715"/>
              <a:gd name="connsiteY2" fmla="*/ 324000 h 648000"/>
              <a:gd name="connsiteX3" fmla="*/ 1686715 w 2010715"/>
              <a:gd name="connsiteY3" fmla="*/ 648000 h 648000"/>
              <a:gd name="connsiteX4" fmla="*/ 0 w 2010715"/>
              <a:gd name="connsiteY4" fmla="*/ 648000 h 648000"/>
              <a:gd name="connsiteX5" fmla="*/ 324000 w 2010715"/>
              <a:gd name="connsiteY5" fmla="*/ 324000 h 648000"/>
              <a:gd name="connsiteX6" fmla="*/ 0 w 2010715"/>
              <a:gd name="connsiteY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15" h="648000">
                <a:moveTo>
                  <a:pt x="0" y="0"/>
                </a:moveTo>
                <a:lnTo>
                  <a:pt x="1686715" y="0"/>
                </a:lnTo>
                <a:lnTo>
                  <a:pt x="2010715" y="324000"/>
                </a:lnTo>
                <a:lnTo>
                  <a:pt x="1686715" y="648000"/>
                </a:lnTo>
                <a:lnTo>
                  <a:pt x="0" y="648000"/>
                </a:lnTo>
                <a:lnTo>
                  <a:pt x="3240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7DBFE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006" tIns="16002" rIns="340002" bIns="1600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ptos SemiBold" panose="020B0004020202020204" pitchFamily="34" charset="0"/>
              </a:rPr>
              <a:t> New Zoning Maps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051E3-2738-4D4E-DA64-B898A64DAB3C}"/>
              </a:ext>
            </a:extLst>
          </p:cNvPr>
          <p:cNvSpPr txBox="1"/>
          <p:nvPr/>
        </p:nvSpPr>
        <p:spPr>
          <a:xfrm>
            <a:off x="1495691" y="5560371"/>
            <a:ext cx="1674924" cy="192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JUN</a:t>
            </a: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 </a:t>
            </a:r>
            <a:r>
              <a:rPr lang="en-US" sz="10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20</a:t>
            </a:r>
            <a:r>
              <a:rPr lang="en-US" sz="1000" kern="12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19E35A-9400-D5B9-77F2-E3466A3DBA63}"/>
              </a:ext>
            </a:extLst>
          </p:cNvPr>
          <p:cNvSpPr txBox="1"/>
          <p:nvPr/>
        </p:nvSpPr>
        <p:spPr>
          <a:xfrm>
            <a:off x="8718620" y="5560371"/>
            <a:ext cx="1673735" cy="192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OCT 24</a:t>
            </a:r>
            <a:endParaRPr lang="en-US" sz="1000" kern="1200" spc="300" dirty="0">
              <a:solidFill>
                <a:srgbClr val="0E3D66"/>
              </a:solidFill>
              <a:latin typeface="Acumin Pro Semibold" panose="020B0704020202020204" pitchFamily="34" charset="0"/>
            </a:endParaRP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80647C24-51C6-4BDF-1EB4-0C7C8178F23D}"/>
              </a:ext>
            </a:extLst>
          </p:cNvPr>
          <p:cNvSpPr/>
          <p:nvPr/>
        </p:nvSpPr>
        <p:spPr>
          <a:xfrm rot="16200000">
            <a:off x="8843669" y="2957370"/>
            <a:ext cx="197063" cy="2900309"/>
          </a:xfrm>
          <a:prstGeom prst="downArrow">
            <a:avLst/>
          </a:prstGeom>
          <a:solidFill>
            <a:srgbClr val="0E3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C66CB7-6673-8D90-04C3-FF8F03A50C90}"/>
              </a:ext>
            </a:extLst>
          </p:cNvPr>
          <p:cNvSpPr txBox="1"/>
          <p:nvPr/>
        </p:nvSpPr>
        <p:spPr>
          <a:xfrm>
            <a:off x="6871887" y="5553492"/>
            <a:ext cx="1673735" cy="192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spc="300" dirty="0">
                <a:solidFill>
                  <a:srgbClr val="0E3D66"/>
                </a:solidFill>
                <a:latin typeface="Acumin Pro Semibold" panose="020B0704020202020204" pitchFamily="34" charset="0"/>
              </a:rPr>
              <a:t>SEPT 24</a:t>
            </a:r>
            <a:endParaRPr lang="en-US" sz="1000" kern="1200" spc="300" dirty="0">
              <a:solidFill>
                <a:srgbClr val="0E3D66"/>
              </a:solidFill>
              <a:latin typeface="Acumin Pro Semi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8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94023-646A-3DCF-5856-052D34A9309B}"/>
              </a:ext>
            </a:extLst>
          </p:cNvPr>
          <p:cNvSpPr txBox="1"/>
          <p:nvPr/>
        </p:nvSpPr>
        <p:spPr>
          <a:xfrm>
            <a:off x="1524000" y="1803069"/>
            <a:ext cx="91657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Forest Conservation Act (FCA) – During last session, the State passed drastic changes to the Forest Conservation Act that will significantly impact development throughout the State.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Traffic Impact Analysis (TIA) – The County Council passed changes to Adequate Public Facilities (APF) that requires the County to initiate the preparation of a traffic study for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non-residential uses instead of the developer.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Solar Power Generation – It is anticipated that the State will pass legislation that will further pre-empt local regulation of certain solar power generation facilities.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Agricultural Commercial Uses – The commercial use of farms for agricultural and </a:t>
            </a:r>
            <a:b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</a:b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non-agricultural activities is continually evolving. The County in coordination with various agencies and stakeholders will be evaluating changes to the Zoning Code to address the changing nature of agriculture, </a:t>
            </a:r>
            <a:r>
              <a:rPr lang="en-US" dirty="0" err="1">
                <a:solidFill>
                  <a:srgbClr val="0E3D66"/>
                </a:solidFill>
                <a:latin typeface="Aptos SemiBold" panose="020B0004020202020204" pitchFamily="34" charset="0"/>
              </a:rPr>
              <a:t>agri</a:t>
            </a:r>
            <a:r>
              <a:rPr lang="en-US" dirty="0">
                <a:solidFill>
                  <a:srgbClr val="0E3D66"/>
                </a:solidFill>
                <a:latin typeface="Aptos SemiBold" panose="020B0004020202020204" pitchFamily="34" charset="0"/>
              </a:rPr>
              <a:t>-tourism and agri-business.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67ADA-B531-672A-D85E-BDAB3270B53B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PLANNING &amp; ZONING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42462-EB78-2E5B-9F54-783820619D44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HOT TOPICS</a:t>
            </a:r>
          </a:p>
        </p:txBody>
      </p:sp>
    </p:spTree>
    <p:extLst>
      <p:ext uri="{BB962C8B-B14F-4D97-AF65-F5344CB8AC3E}">
        <p14:creationId xmlns:p14="http://schemas.microsoft.com/office/powerpoint/2010/main" val="347278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2F60E-F724-48FE-8A4A-A64AC63F1FB3}"/>
              </a:ext>
            </a:extLst>
          </p:cNvPr>
          <p:cNvSpPr/>
          <p:nvPr/>
        </p:nvSpPr>
        <p:spPr>
          <a:xfrm>
            <a:off x="9155" y="6659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E2BD6-9CBD-8DD3-025E-E992E5EA9390}"/>
              </a:ext>
            </a:extLst>
          </p:cNvPr>
          <p:cNvSpPr/>
          <p:nvPr/>
        </p:nvSpPr>
        <p:spPr>
          <a:xfrm>
            <a:off x="11115093" y="8362"/>
            <a:ext cx="1076907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A29322-7036-F279-F7F1-F1F3041458C1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rgbClr val="0E3D66"/>
                </a:solidFill>
                <a:latin typeface="Aptos Black" panose="020B0004020202020204" pitchFamily="34" charset="0"/>
              </a:rPr>
              <a:t>DEPARTMENT OF PLANNING &amp; ZONING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9099F-8C9F-4D03-1338-3CDADA11A23B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rgbClr val="0E3D66"/>
                </a:solidFill>
                <a:latin typeface="Aptos Black" panose="020B0004020202020204" pitchFamily="34" charset="0"/>
              </a:rPr>
              <a:t>KEY CONTACTS 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372FC046-6D54-B13A-E6E6-141A9E293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11261"/>
              </p:ext>
            </p:extLst>
          </p:nvPr>
        </p:nvGraphicFramePr>
        <p:xfrm>
          <a:off x="1548150" y="2279408"/>
          <a:ext cx="9091183" cy="364096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49900">
                  <a:extLst>
                    <a:ext uri="{9D8B030D-6E8A-4147-A177-3AD203B41FA5}">
                      <a16:colId xmlns:a16="http://schemas.microsoft.com/office/drawing/2014/main" val="3326928203"/>
                    </a:ext>
                  </a:extLst>
                </a:gridCol>
                <a:gridCol w="3641283">
                  <a:extLst>
                    <a:ext uri="{9D8B030D-6E8A-4147-A177-3AD203B41FA5}">
                      <a16:colId xmlns:a16="http://schemas.microsoft.com/office/drawing/2014/main" val="3769983369"/>
                    </a:ext>
                  </a:extLst>
                </a:gridCol>
              </a:tblGrid>
              <a:tr h="606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Main Office</a:t>
                      </a:r>
                      <a:endParaRPr lang="en-US" sz="1500" b="1" i="1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410-638-3103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53544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Shane Grimm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spgrimm@harfordcountymd.gov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49089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Moe Davenport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Deputy 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mddavenport@harfordcountymd.gov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22727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Alex Rawls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Long Range Planning (Environmental and Transportation)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aarawls@harfordcountymd.gov</a:t>
                      </a:r>
                      <a:endParaRPr lang="en-US" sz="1500" b="0" u="none" dirty="0">
                        <a:solidFill>
                          <a:srgbClr val="0E3D66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49335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Bruce Johnson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Chief, Geographic Information Systems (GIS)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bpjohnson@harfordcountymd.gov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7442"/>
                  </a:ext>
                </a:extLst>
              </a:tr>
              <a:tr h="6068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Dee McCready</a:t>
                      </a:r>
                      <a:br>
                        <a:rPr lang="en-US" sz="1500" b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Plan Review and Circulation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none" dirty="0">
                          <a:solidFill>
                            <a:srgbClr val="0E3D66"/>
                          </a:solidFill>
                          <a:latin typeface="Aptos SemiBold" panose="020B0004020202020204" pitchFamily="34" charset="0"/>
                        </a:rPr>
                        <a:t>dmmcready@harfordcountymd.gov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3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5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7333E2-4D60-2E8F-EDCD-C4CBF59BD8BB}"/>
              </a:ext>
            </a:extLst>
          </p:cNvPr>
          <p:cNvSpPr/>
          <p:nvPr/>
        </p:nvSpPr>
        <p:spPr>
          <a:xfrm>
            <a:off x="1080053" y="0"/>
            <a:ext cx="10031894" cy="6858000"/>
          </a:xfrm>
          <a:prstGeom prst="rect">
            <a:avLst/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1D4190-7FEC-7E28-7AE9-52E2E7F23C06}"/>
              </a:ext>
            </a:extLst>
          </p:cNvPr>
          <p:cNvSpPr/>
          <p:nvPr/>
        </p:nvSpPr>
        <p:spPr>
          <a:xfrm>
            <a:off x="4865863" y="638526"/>
            <a:ext cx="2460274" cy="246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951A201-46BE-9767-E5CB-13082BBB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760" y="684423"/>
            <a:ext cx="2368480" cy="2368480"/>
          </a:xfrm>
          <a:prstGeom prst="rect">
            <a:avLst/>
          </a:prstGeom>
        </p:spPr>
      </p:pic>
      <p:grpSp>
        <p:nvGrpSpPr>
          <p:cNvPr id="17" name="object 6">
            <a:extLst>
              <a:ext uri="{FF2B5EF4-FFF2-40B4-BE49-F238E27FC236}">
                <a16:creationId xmlns:a16="http://schemas.microsoft.com/office/drawing/2014/main" id="{29FF3871-EB1A-5168-8BB9-F504514876F0}"/>
              </a:ext>
            </a:extLst>
          </p:cNvPr>
          <p:cNvGrpSpPr/>
          <p:nvPr/>
        </p:nvGrpSpPr>
        <p:grpSpPr>
          <a:xfrm>
            <a:off x="-29496" y="-9832"/>
            <a:ext cx="2005964" cy="1942464"/>
            <a:chOff x="0" y="0"/>
            <a:chExt cx="2005964" cy="1942464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E7702720-3AC7-E0E2-6C8A-71C47C539ED9}"/>
                </a:ext>
              </a:extLst>
            </p:cNvPr>
            <p:cNvSpPr/>
            <p:nvPr/>
          </p:nvSpPr>
          <p:spPr>
            <a:xfrm>
              <a:off x="611441" y="0"/>
              <a:ext cx="1028065" cy="1195070"/>
            </a:xfrm>
            <a:custGeom>
              <a:avLst/>
              <a:gdLst/>
              <a:ahLst/>
              <a:cxnLst/>
              <a:rect l="l" t="t" r="r" b="b"/>
              <a:pathLst>
                <a:path w="1028064" h="1195070">
                  <a:moveTo>
                    <a:pt x="1027633" y="598690"/>
                  </a:moveTo>
                  <a:lnTo>
                    <a:pt x="1018857" y="593636"/>
                  </a:lnTo>
                  <a:lnTo>
                    <a:pt x="1018857" y="608850"/>
                  </a:lnTo>
                  <a:lnTo>
                    <a:pt x="1018857" y="990866"/>
                  </a:lnTo>
                  <a:lnTo>
                    <a:pt x="688009" y="1181887"/>
                  </a:lnTo>
                  <a:lnTo>
                    <a:pt x="688009" y="799884"/>
                  </a:lnTo>
                  <a:lnTo>
                    <a:pt x="1018857" y="608850"/>
                  </a:lnTo>
                  <a:lnTo>
                    <a:pt x="1018857" y="593636"/>
                  </a:lnTo>
                  <a:lnTo>
                    <a:pt x="1014476" y="591096"/>
                  </a:lnTo>
                  <a:lnTo>
                    <a:pt x="1014476" y="601268"/>
                  </a:lnTo>
                  <a:lnTo>
                    <a:pt x="681443" y="793546"/>
                  </a:lnTo>
                  <a:lnTo>
                    <a:pt x="683641" y="797356"/>
                  </a:lnTo>
                  <a:lnTo>
                    <a:pt x="679246" y="797344"/>
                  </a:lnTo>
                  <a:lnTo>
                    <a:pt x="679246" y="1181874"/>
                  </a:lnTo>
                  <a:lnTo>
                    <a:pt x="348411" y="990854"/>
                  </a:lnTo>
                  <a:lnTo>
                    <a:pt x="348411" y="603808"/>
                  </a:lnTo>
                  <a:lnTo>
                    <a:pt x="361594" y="596188"/>
                  </a:lnTo>
                  <a:lnTo>
                    <a:pt x="683615" y="410260"/>
                  </a:lnTo>
                  <a:lnTo>
                    <a:pt x="1014476" y="601268"/>
                  </a:lnTo>
                  <a:lnTo>
                    <a:pt x="1014476" y="591096"/>
                  </a:lnTo>
                  <a:lnTo>
                    <a:pt x="688022" y="402628"/>
                  </a:lnTo>
                  <a:lnTo>
                    <a:pt x="688060" y="0"/>
                  </a:lnTo>
                  <a:lnTo>
                    <a:pt x="679259" y="0"/>
                  </a:lnTo>
                  <a:lnTo>
                    <a:pt x="679259" y="402653"/>
                  </a:lnTo>
                  <a:lnTo>
                    <a:pt x="348411" y="593674"/>
                  </a:lnTo>
                  <a:lnTo>
                    <a:pt x="348424" y="0"/>
                  </a:lnTo>
                  <a:lnTo>
                    <a:pt x="339661" y="0"/>
                  </a:lnTo>
                  <a:lnTo>
                    <a:pt x="339661" y="593661"/>
                  </a:lnTo>
                  <a:lnTo>
                    <a:pt x="8839" y="402653"/>
                  </a:lnTo>
                  <a:lnTo>
                    <a:pt x="8813" y="0"/>
                  </a:lnTo>
                  <a:lnTo>
                    <a:pt x="0" y="0"/>
                  </a:lnTo>
                  <a:lnTo>
                    <a:pt x="50" y="407746"/>
                  </a:lnTo>
                  <a:lnTo>
                    <a:pt x="339636" y="603821"/>
                  </a:lnTo>
                  <a:lnTo>
                    <a:pt x="339636" y="995959"/>
                  </a:lnTo>
                  <a:lnTo>
                    <a:pt x="683615" y="1194549"/>
                  </a:lnTo>
                  <a:lnTo>
                    <a:pt x="1027620" y="995934"/>
                  </a:lnTo>
                  <a:lnTo>
                    <a:pt x="1027633" y="59869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C331D94-BAF8-F904-F38E-2CF84D9FA00C}"/>
                </a:ext>
              </a:extLst>
            </p:cNvPr>
            <p:cNvSpPr/>
            <p:nvPr/>
          </p:nvSpPr>
          <p:spPr>
            <a:xfrm>
              <a:off x="0" y="205321"/>
              <a:ext cx="958215" cy="560705"/>
            </a:xfrm>
            <a:custGeom>
              <a:avLst/>
              <a:gdLst/>
              <a:ahLst/>
              <a:cxnLst/>
              <a:rect l="l" t="t" r="r" b="b"/>
              <a:pathLst>
                <a:path w="958215" h="560705">
                  <a:moveTo>
                    <a:pt x="953287" y="0"/>
                  </a:moveTo>
                  <a:lnTo>
                    <a:pt x="0" y="550407"/>
                  </a:lnTo>
                  <a:lnTo>
                    <a:pt x="0" y="560539"/>
                  </a:lnTo>
                  <a:lnTo>
                    <a:pt x="957681" y="7581"/>
                  </a:lnTo>
                  <a:lnTo>
                    <a:pt x="953287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7BB2DD8-3CA0-5B07-C723-4889C254073B}"/>
                </a:ext>
              </a:extLst>
            </p:cNvPr>
            <p:cNvSpPr/>
            <p:nvPr/>
          </p:nvSpPr>
          <p:spPr>
            <a:xfrm>
              <a:off x="0" y="0"/>
              <a:ext cx="1979295" cy="605155"/>
            </a:xfrm>
            <a:custGeom>
              <a:avLst/>
              <a:gdLst/>
              <a:ahLst/>
              <a:cxnLst/>
              <a:rect l="l" t="t" r="r" b="b"/>
              <a:pathLst>
                <a:path w="1979295" h="605155">
                  <a:moveTo>
                    <a:pt x="618083" y="9220"/>
                  </a:moveTo>
                  <a:lnTo>
                    <a:pt x="602107" y="0"/>
                  </a:lnTo>
                  <a:lnTo>
                    <a:pt x="584492" y="0"/>
                  </a:lnTo>
                  <a:lnTo>
                    <a:pt x="607072" y="13042"/>
                  </a:lnTo>
                  <a:lnTo>
                    <a:pt x="0" y="363537"/>
                  </a:lnTo>
                  <a:lnTo>
                    <a:pt x="0" y="373684"/>
                  </a:lnTo>
                  <a:lnTo>
                    <a:pt x="618070" y="16852"/>
                  </a:lnTo>
                  <a:lnTo>
                    <a:pt x="615873" y="13055"/>
                  </a:lnTo>
                  <a:lnTo>
                    <a:pt x="618083" y="9220"/>
                  </a:lnTo>
                  <a:close/>
                </a:path>
                <a:path w="1979295" h="605155">
                  <a:moveTo>
                    <a:pt x="1978672" y="0"/>
                  </a:moveTo>
                  <a:lnTo>
                    <a:pt x="1969909" y="0"/>
                  </a:lnTo>
                  <a:lnTo>
                    <a:pt x="1969909" y="397573"/>
                  </a:lnTo>
                  <a:lnTo>
                    <a:pt x="1639062" y="206565"/>
                  </a:lnTo>
                  <a:lnTo>
                    <a:pt x="1639062" y="0"/>
                  </a:lnTo>
                  <a:lnTo>
                    <a:pt x="1630299" y="0"/>
                  </a:lnTo>
                  <a:lnTo>
                    <a:pt x="1630299" y="211670"/>
                  </a:lnTo>
                  <a:lnTo>
                    <a:pt x="1965502" y="405206"/>
                  </a:lnTo>
                  <a:lnTo>
                    <a:pt x="1632483" y="597471"/>
                  </a:lnTo>
                  <a:lnTo>
                    <a:pt x="1636877" y="605053"/>
                  </a:lnTo>
                  <a:lnTo>
                    <a:pt x="1976488" y="408978"/>
                  </a:lnTo>
                  <a:lnTo>
                    <a:pt x="1974278" y="405180"/>
                  </a:lnTo>
                  <a:lnTo>
                    <a:pt x="1978672" y="405180"/>
                  </a:lnTo>
                  <a:lnTo>
                    <a:pt x="1978672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ED22672A-B4E2-EB1C-E167-55E757AD3643}"/>
                </a:ext>
              </a:extLst>
            </p:cNvPr>
            <p:cNvSpPr/>
            <p:nvPr/>
          </p:nvSpPr>
          <p:spPr>
            <a:xfrm>
              <a:off x="1632499" y="0"/>
              <a:ext cx="373380" cy="213360"/>
            </a:xfrm>
            <a:custGeom>
              <a:avLst/>
              <a:gdLst/>
              <a:ahLst/>
              <a:cxnLst/>
              <a:rect l="l" t="t" r="r" b="b"/>
              <a:pathLst>
                <a:path w="373380" h="213360">
                  <a:moveTo>
                    <a:pt x="373129" y="0"/>
                  </a:moveTo>
                  <a:lnTo>
                    <a:pt x="355603" y="0"/>
                  </a:lnTo>
                  <a:lnTo>
                    <a:pt x="0" y="205310"/>
                  </a:lnTo>
                  <a:lnTo>
                    <a:pt x="4394" y="212892"/>
                  </a:lnTo>
                  <a:lnTo>
                    <a:pt x="373129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85AC5339-3219-C173-35C0-CDF645CECE93}"/>
                </a:ext>
              </a:extLst>
            </p:cNvPr>
            <p:cNvSpPr/>
            <p:nvPr/>
          </p:nvSpPr>
          <p:spPr>
            <a:xfrm>
              <a:off x="0" y="405193"/>
              <a:ext cx="1297305" cy="1537335"/>
            </a:xfrm>
            <a:custGeom>
              <a:avLst/>
              <a:gdLst/>
              <a:ahLst/>
              <a:cxnLst/>
              <a:rect l="l" t="t" r="r" b="b"/>
              <a:pathLst>
                <a:path w="1297305" h="1537335">
                  <a:moveTo>
                    <a:pt x="959853" y="588200"/>
                  </a:moveTo>
                  <a:lnTo>
                    <a:pt x="955471" y="588213"/>
                  </a:lnTo>
                  <a:lnTo>
                    <a:pt x="957668" y="584415"/>
                  </a:lnTo>
                  <a:lnTo>
                    <a:pt x="951064" y="580605"/>
                  </a:lnTo>
                  <a:lnTo>
                    <a:pt x="951064" y="595807"/>
                  </a:lnTo>
                  <a:lnTo>
                    <a:pt x="951064" y="977836"/>
                  </a:lnTo>
                  <a:lnTo>
                    <a:pt x="280631" y="1364932"/>
                  </a:lnTo>
                  <a:lnTo>
                    <a:pt x="280631" y="982891"/>
                  </a:lnTo>
                  <a:lnTo>
                    <a:pt x="951064" y="595807"/>
                  </a:lnTo>
                  <a:lnTo>
                    <a:pt x="951064" y="580605"/>
                  </a:lnTo>
                  <a:lnTo>
                    <a:pt x="620242" y="389610"/>
                  </a:lnTo>
                  <a:lnTo>
                    <a:pt x="620242" y="25"/>
                  </a:lnTo>
                  <a:lnTo>
                    <a:pt x="611492" y="0"/>
                  </a:lnTo>
                  <a:lnTo>
                    <a:pt x="611492" y="384543"/>
                  </a:lnTo>
                  <a:lnTo>
                    <a:pt x="278472" y="192265"/>
                  </a:lnTo>
                  <a:lnTo>
                    <a:pt x="274078" y="199885"/>
                  </a:lnTo>
                  <a:lnTo>
                    <a:pt x="607098" y="392163"/>
                  </a:lnTo>
                  <a:lnTo>
                    <a:pt x="0" y="742657"/>
                  </a:lnTo>
                  <a:lnTo>
                    <a:pt x="0" y="752779"/>
                  </a:lnTo>
                  <a:lnTo>
                    <a:pt x="615873" y="397192"/>
                  </a:lnTo>
                  <a:lnTo>
                    <a:pt x="946708" y="588213"/>
                  </a:lnTo>
                  <a:lnTo>
                    <a:pt x="276237" y="975296"/>
                  </a:lnTo>
                  <a:lnTo>
                    <a:pt x="0" y="815670"/>
                  </a:lnTo>
                  <a:lnTo>
                    <a:pt x="0" y="825957"/>
                  </a:lnTo>
                  <a:lnTo>
                    <a:pt x="271868" y="982929"/>
                  </a:lnTo>
                  <a:lnTo>
                    <a:pt x="271868" y="1364907"/>
                  </a:lnTo>
                  <a:lnTo>
                    <a:pt x="0" y="1207935"/>
                  </a:lnTo>
                  <a:lnTo>
                    <a:pt x="0" y="1218095"/>
                  </a:lnTo>
                  <a:lnTo>
                    <a:pt x="267487" y="1372539"/>
                  </a:lnTo>
                  <a:lnTo>
                    <a:pt x="0" y="1526959"/>
                  </a:lnTo>
                  <a:lnTo>
                    <a:pt x="0" y="1537081"/>
                  </a:lnTo>
                  <a:lnTo>
                    <a:pt x="280631" y="1375054"/>
                  </a:lnTo>
                  <a:lnTo>
                    <a:pt x="959840" y="982891"/>
                  </a:lnTo>
                  <a:lnTo>
                    <a:pt x="959853" y="588200"/>
                  </a:lnTo>
                  <a:close/>
                </a:path>
                <a:path w="1297305" h="1537335">
                  <a:moveTo>
                    <a:pt x="1297279" y="388327"/>
                  </a:moveTo>
                  <a:lnTo>
                    <a:pt x="957668" y="192252"/>
                  </a:lnTo>
                  <a:lnTo>
                    <a:pt x="953274" y="199872"/>
                  </a:lnTo>
                  <a:lnTo>
                    <a:pt x="1292885" y="395947"/>
                  </a:lnTo>
                  <a:lnTo>
                    <a:pt x="1297279" y="38832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299E5494-8AED-FE68-566F-1C7062371FEA}"/>
              </a:ext>
            </a:extLst>
          </p:cNvPr>
          <p:cNvGrpSpPr/>
          <p:nvPr/>
        </p:nvGrpSpPr>
        <p:grpSpPr>
          <a:xfrm>
            <a:off x="-29496" y="2400008"/>
            <a:ext cx="609600" cy="948055"/>
            <a:chOff x="0" y="2409840"/>
            <a:chExt cx="609600" cy="948055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8963B9A4-6F70-5128-9F81-B9E23FF1403D}"/>
                </a:ext>
              </a:extLst>
            </p:cNvPr>
            <p:cNvSpPr/>
            <p:nvPr/>
          </p:nvSpPr>
          <p:spPr>
            <a:xfrm>
              <a:off x="0" y="2563182"/>
              <a:ext cx="609600" cy="794385"/>
            </a:xfrm>
            <a:custGeom>
              <a:avLst/>
              <a:gdLst/>
              <a:ahLst/>
              <a:cxnLst/>
              <a:rect l="l" t="t" r="r" b="b"/>
              <a:pathLst>
                <a:path w="609600" h="794385">
                  <a:moveTo>
                    <a:pt x="0" y="630940"/>
                  </a:moveTo>
                  <a:lnTo>
                    <a:pt x="0" y="641122"/>
                  </a:lnTo>
                  <a:lnTo>
                    <a:pt x="265595" y="794385"/>
                  </a:lnTo>
                  <a:lnTo>
                    <a:pt x="283112" y="784275"/>
                  </a:lnTo>
                  <a:lnTo>
                    <a:pt x="265595" y="784275"/>
                  </a:lnTo>
                  <a:lnTo>
                    <a:pt x="0" y="630940"/>
                  </a:lnTo>
                  <a:close/>
                </a:path>
                <a:path w="609600" h="794385">
                  <a:moveTo>
                    <a:pt x="283117" y="10109"/>
                  </a:moveTo>
                  <a:lnTo>
                    <a:pt x="265595" y="10109"/>
                  </a:lnTo>
                  <a:lnTo>
                    <a:pt x="600798" y="203644"/>
                  </a:lnTo>
                  <a:lnTo>
                    <a:pt x="600798" y="590753"/>
                  </a:lnTo>
                  <a:lnTo>
                    <a:pt x="265595" y="784275"/>
                  </a:lnTo>
                  <a:lnTo>
                    <a:pt x="283112" y="784275"/>
                  </a:lnTo>
                  <a:lnTo>
                    <a:pt x="609600" y="595782"/>
                  </a:lnTo>
                  <a:lnTo>
                    <a:pt x="609600" y="198615"/>
                  </a:lnTo>
                  <a:lnTo>
                    <a:pt x="283117" y="10109"/>
                  </a:lnTo>
                  <a:close/>
                </a:path>
                <a:path w="609600" h="794385">
                  <a:moveTo>
                    <a:pt x="265595" y="0"/>
                  </a:moveTo>
                  <a:lnTo>
                    <a:pt x="0" y="153275"/>
                  </a:lnTo>
                  <a:lnTo>
                    <a:pt x="0" y="163454"/>
                  </a:lnTo>
                  <a:lnTo>
                    <a:pt x="265595" y="10109"/>
                  </a:lnTo>
                  <a:lnTo>
                    <a:pt x="283117" y="10109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DD11BE-A234-858C-E85F-2CAB5B3BA0B6}"/>
                </a:ext>
              </a:extLst>
            </p:cNvPr>
            <p:cNvSpPr/>
            <p:nvPr/>
          </p:nvSpPr>
          <p:spPr>
            <a:xfrm>
              <a:off x="0" y="2409850"/>
              <a:ext cx="607695" cy="750570"/>
            </a:xfrm>
            <a:custGeom>
              <a:avLst/>
              <a:gdLst/>
              <a:ahLst/>
              <a:cxnLst/>
              <a:rect l="l" t="t" r="r" b="b"/>
              <a:pathLst>
                <a:path w="607695" h="750569">
                  <a:moveTo>
                    <a:pt x="607377" y="742810"/>
                  </a:moveTo>
                  <a:lnTo>
                    <a:pt x="269989" y="548030"/>
                  </a:lnTo>
                  <a:lnTo>
                    <a:pt x="269989" y="158394"/>
                  </a:lnTo>
                  <a:lnTo>
                    <a:pt x="265595" y="158394"/>
                  </a:lnTo>
                  <a:lnTo>
                    <a:pt x="265595" y="550519"/>
                  </a:lnTo>
                  <a:lnTo>
                    <a:pt x="265595" y="158394"/>
                  </a:lnTo>
                  <a:lnTo>
                    <a:pt x="267766" y="154597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261188" y="160921"/>
                  </a:lnTo>
                  <a:lnTo>
                    <a:pt x="261188" y="548030"/>
                  </a:lnTo>
                  <a:lnTo>
                    <a:pt x="0" y="698817"/>
                  </a:lnTo>
                  <a:lnTo>
                    <a:pt x="0" y="708939"/>
                  </a:lnTo>
                  <a:lnTo>
                    <a:pt x="265582" y="555599"/>
                  </a:lnTo>
                  <a:lnTo>
                    <a:pt x="603021" y="750404"/>
                  </a:lnTo>
                  <a:lnTo>
                    <a:pt x="607377" y="74281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5">
            <a:extLst>
              <a:ext uri="{FF2B5EF4-FFF2-40B4-BE49-F238E27FC236}">
                <a16:creationId xmlns:a16="http://schemas.microsoft.com/office/drawing/2014/main" id="{030E51E6-71F7-D440-4296-04D3DE540D58}"/>
              </a:ext>
            </a:extLst>
          </p:cNvPr>
          <p:cNvGrpSpPr/>
          <p:nvPr/>
        </p:nvGrpSpPr>
        <p:grpSpPr>
          <a:xfrm>
            <a:off x="-29496" y="4886219"/>
            <a:ext cx="2605405" cy="2136140"/>
            <a:chOff x="0" y="7922766"/>
            <a:chExt cx="2605405" cy="213614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BAECB7C5-84FB-53CD-1C58-B9E026DA49F9}"/>
                </a:ext>
              </a:extLst>
            </p:cNvPr>
            <p:cNvSpPr/>
            <p:nvPr/>
          </p:nvSpPr>
          <p:spPr>
            <a:xfrm>
              <a:off x="0" y="8162315"/>
              <a:ext cx="1246505" cy="1896110"/>
            </a:xfrm>
            <a:custGeom>
              <a:avLst/>
              <a:gdLst/>
              <a:ahLst/>
              <a:cxnLst/>
              <a:rect l="l" t="t" r="r" b="b"/>
              <a:pathLst>
                <a:path w="1246505" h="1896109">
                  <a:moveTo>
                    <a:pt x="567283" y="1896084"/>
                  </a:moveTo>
                  <a:lnTo>
                    <a:pt x="0" y="1568577"/>
                  </a:lnTo>
                  <a:lnTo>
                    <a:pt x="0" y="1578686"/>
                  </a:lnTo>
                  <a:lnTo>
                    <a:pt x="549770" y="1896084"/>
                  </a:lnTo>
                  <a:lnTo>
                    <a:pt x="567283" y="1896084"/>
                  </a:lnTo>
                  <a:close/>
                </a:path>
                <a:path w="1246505" h="1896109">
                  <a:moveTo>
                    <a:pt x="606094" y="349935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601738" y="357530"/>
                  </a:lnTo>
                  <a:lnTo>
                    <a:pt x="606094" y="349935"/>
                  </a:lnTo>
                  <a:close/>
                </a:path>
                <a:path w="1246505" h="1896109">
                  <a:moveTo>
                    <a:pt x="1246479" y="1896084"/>
                  </a:moveTo>
                  <a:lnTo>
                    <a:pt x="268732" y="1331595"/>
                  </a:lnTo>
                  <a:lnTo>
                    <a:pt x="268732" y="939393"/>
                  </a:lnTo>
                  <a:lnTo>
                    <a:pt x="0" y="784250"/>
                  </a:lnTo>
                  <a:lnTo>
                    <a:pt x="0" y="794385"/>
                  </a:lnTo>
                  <a:lnTo>
                    <a:pt x="255562" y="941933"/>
                  </a:lnTo>
                  <a:lnTo>
                    <a:pt x="0" y="1089469"/>
                  </a:lnTo>
                  <a:lnTo>
                    <a:pt x="0" y="1099591"/>
                  </a:lnTo>
                  <a:lnTo>
                    <a:pt x="259918" y="949540"/>
                  </a:lnTo>
                  <a:lnTo>
                    <a:pt x="259918" y="1326502"/>
                  </a:lnTo>
                  <a:lnTo>
                    <a:pt x="0" y="1176426"/>
                  </a:lnTo>
                  <a:lnTo>
                    <a:pt x="0" y="1186573"/>
                  </a:lnTo>
                  <a:lnTo>
                    <a:pt x="255511" y="1334096"/>
                  </a:lnTo>
                  <a:lnTo>
                    <a:pt x="0" y="1481607"/>
                  </a:lnTo>
                  <a:lnTo>
                    <a:pt x="0" y="1491729"/>
                  </a:lnTo>
                  <a:lnTo>
                    <a:pt x="264287" y="1339151"/>
                  </a:lnTo>
                  <a:lnTo>
                    <a:pt x="1228966" y="1896084"/>
                  </a:lnTo>
                  <a:lnTo>
                    <a:pt x="1246479" y="189608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3E8663E4-E327-7E45-7E1D-083ED4304FC8}"/>
                </a:ext>
              </a:extLst>
            </p:cNvPr>
            <p:cNvSpPr/>
            <p:nvPr/>
          </p:nvSpPr>
          <p:spPr>
            <a:xfrm>
              <a:off x="599390" y="8314900"/>
              <a:ext cx="688340" cy="795020"/>
            </a:xfrm>
            <a:custGeom>
              <a:avLst/>
              <a:gdLst/>
              <a:ahLst/>
              <a:cxnLst/>
              <a:rect l="l" t="t" r="r" b="b"/>
              <a:pathLst>
                <a:path w="688340" h="795020">
                  <a:moveTo>
                    <a:pt x="344140" y="0"/>
                  </a:moveTo>
                  <a:lnTo>
                    <a:pt x="135" y="198615"/>
                  </a:lnTo>
                  <a:lnTo>
                    <a:pt x="0" y="297898"/>
                  </a:lnTo>
                  <a:lnTo>
                    <a:pt x="0" y="496498"/>
                  </a:lnTo>
                  <a:lnTo>
                    <a:pt x="135" y="595782"/>
                  </a:lnTo>
                  <a:lnTo>
                    <a:pt x="344140" y="794397"/>
                  </a:lnTo>
                  <a:lnTo>
                    <a:pt x="361649" y="784288"/>
                  </a:lnTo>
                  <a:lnTo>
                    <a:pt x="344140" y="784288"/>
                  </a:lnTo>
                  <a:lnTo>
                    <a:pt x="8936" y="590753"/>
                  </a:lnTo>
                  <a:lnTo>
                    <a:pt x="8936" y="203657"/>
                  </a:lnTo>
                  <a:lnTo>
                    <a:pt x="344140" y="10109"/>
                  </a:lnTo>
                  <a:lnTo>
                    <a:pt x="348534" y="6134"/>
                  </a:lnTo>
                  <a:lnTo>
                    <a:pt x="344140" y="0"/>
                  </a:lnTo>
                  <a:close/>
                </a:path>
                <a:path w="688340" h="795020">
                  <a:moveTo>
                    <a:pt x="679344" y="590753"/>
                  </a:moveTo>
                  <a:lnTo>
                    <a:pt x="344140" y="784288"/>
                  </a:lnTo>
                  <a:lnTo>
                    <a:pt x="361649" y="784288"/>
                  </a:lnTo>
                  <a:lnTo>
                    <a:pt x="688145" y="595782"/>
                  </a:lnTo>
                  <a:lnTo>
                    <a:pt x="679344" y="590753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E6C08303-0261-C9E9-CDEC-A47F25FAB2FD}"/>
                </a:ext>
              </a:extLst>
            </p:cNvPr>
            <p:cNvSpPr/>
            <p:nvPr/>
          </p:nvSpPr>
          <p:spPr>
            <a:xfrm>
              <a:off x="0" y="7922767"/>
              <a:ext cx="2605405" cy="2136140"/>
            </a:xfrm>
            <a:custGeom>
              <a:avLst/>
              <a:gdLst/>
              <a:ahLst/>
              <a:cxnLst/>
              <a:rect l="l" t="t" r="r" b="b"/>
              <a:pathLst>
                <a:path w="2605405" h="2136140">
                  <a:moveTo>
                    <a:pt x="947928" y="1181481"/>
                  </a:moveTo>
                  <a:lnTo>
                    <a:pt x="939126" y="1181481"/>
                  </a:lnTo>
                  <a:lnTo>
                    <a:pt x="939126" y="1965769"/>
                  </a:lnTo>
                  <a:lnTo>
                    <a:pt x="947928" y="1965769"/>
                  </a:lnTo>
                  <a:lnTo>
                    <a:pt x="947928" y="1181481"/>
                  </a:lnTo>
                  <a:close/>
                </a:path>
                <a:path w="2605405" h="2136140">
                  <a:moveTo>
                    <a:pt x="2604947" y="2135632"/>
                  </a:moveTo>
                  <a:lnTo>
                    <a:pt x="2306383" y="1963267"/>
                  </a:lnTo>
                  <a:lnTo>
                    <a:pt x="2306383" y="1571066"/>
                  </a:lnTo>
                  <a:lnTo>
                    <a:pt x="2297582" y="1565986"/>
                  </a:lnTo>
                  <a:lnTo>
                    <a:pt x="2297582" y="1581200"/>
                  </a:lnTo>
                  <a:lnTo>
                    <a:pt x="2297582" y="1958187"/>
                  </a:lnTo>
                  <a:lnTo>
                    <a:pt x="1971090" y="1769706"/>
                  </a:lnTo>
                  <a:lnTo>
                    <a:pt x="2297582" y="1581200"/>
                  </a:lnTo>
                  <a:lnTo>
                    <a:pt x="2297582" y="1565986"/>
                  </a:lnTo>
                  <a:lnTo>
                    <a:pt x="2293213" y="1563471"/>
                  </a:lnTo>
                  <a:lnTo>
                    <a:pt x="2293213" y="1573606"/>
                  </a:lnTo>
                  <a:lnTo>
                    <a:pt x="1962315" y="1764626"/>
                  </a:lnTo>
                  <a:lnTo>
                    <a:pt x="1287538" y="1375054"/>
                  </a:lnTo>
                  <a:lnTo>
                    <a:pt x="1287538" y="993025"/>
                  </a:lnTo>
                  <a:lnTo>
                    <a:pt x="2293213" y="1573606"/>
                  </a:lnTo>
                  <a:lnTo>
                    <a:pt x="2293213" y="1563471"/>
                  </a:lnTo>
                  <a:lnTo>
                    <a:pt x="1285316" y="981621"/>
                  </a:lnTo>
                  <a:lnTo>
                    <a:pt x="947928" y="786841"/>
                  </a:lnTo>
                  <a:lnTo>
                    <a:pt x="947928" y="397192"/>
                  </a:lnTo>
                  <a:lnTo>
                    <a:pt x="943533" y="397192"/>
                  </a:lnTo>
                  <a:lnTo>
                    <a:pt x="943533" y="789330"/>
                  </a:lnTo>
                  <a:lnTo>
                    <a:pt x="943533" y="397192"/>
                  </a:lnTo>
                  <a:lnTo>
                    <a:pt x="945705" y="393395"/>
                  </a:lnTo>
                  <a:lnTo>
                    <a:pt x="264312" y="0"/>
                  </a:lnTo>
                  <a:lnTo>
                    <a:pt x="0" y="152577"/>
                  </a:lnTo>
                  <a:lnTo>
                    <a:pt x="0" y="162725"/>
                  </a:lnTo>
                  <a:lnTo>
                    <a:pt x="264312" y="10121"/>
                  </a:lnTo>
                  <a:lnTo>
                    <a:pt x="939126" y="399707"/>
                  </a:lnTo>
                  <a:lnTo>
                    <a:pt x="939126" y="786828"/>
                  </a:lnTo>
                  <a:lnTo>
                    <a:pt x="603910" y="980363"/>
                  </a:lnTo>
                  <a:lnTo>
                    <a:pt x="0" y="631685"/>
                  </a:lnTo>
                  <a:lnTo>
                    <a:pt x="0" y="641794"/>
                  </a:lnTo>
                  <a:lnTo>
                    <a:pt x="599528" y="987945"/>
                  </a:lnTo>
                  <a:lnTo>
                    <a:pt x="599528" y="2135632"/>
                  </a:lnTo>
                  <a:lnTo>
                    <a:pt x="608330" y="2135632"/>
                  </a:lnTo>
                  <a:lnTo>
                    <a:pt x="608330" y="987933"/>
                  </a:lnTo>
                  <a:lnTo>
                    <a:pt x="943521" y="794410"/>
                  </a:lnTo>
                  <a:lnTo>
                    <a:pt x="1278737" y="987933"/>
                  </a:lnTo>
                  <a:lnTo>
                    <a:pt x="1278737" y="2135632"/>
                  </a:lnTo>
                  <a:lnTo>
                    <a:pt x="1287538" y="2135632"/>
                  </a:lnTo>
                  <a:lnTo>
                    <a:pt x="1287538" y="1385163"/>
                  </a:lnTo>
                  <a:lnTo>
                    <a:pt x="1957959" y="1772221"/>
                  </a:lnTo>
                  <a:lnTo>
                    <a:pt x="1957959" y="2135632"/>
                  </a:lnTo>
                  <a:lnTo>
                    <a:pt x="1966760" y="2135632"/>
                  </a:lnTo>
                  <a:lnTo>
                    <a:pt x="1966760" y="1777314"/>
                  </a:lnTo>
                  <a:lnTo>
                    <a:pt x="2297582" y="1968296"/>
                  </a:lnTo>
                  <a:lnTo>
                    <a:pt x="2297582" y="2135632"/>
                  </a:lnTo>
                  <a:lnTo>
                    <a:pt x="2306383" y="2135632"/>
                  </a:lnTo>
                  <a:lnTo>
                    <a:pt x="2306383" y="1973376"/>
                  </a:lnTo>
                  <a:lnTo>
                    <a:pt x="2587434" y="2135632"/>
                  </a:lnTo>
                  <a:lnTo>
                    <a:pt x="2604947" y="2135632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6E5B5AE5-A27A-F9CA-ADE7-ECF4427600D1}"/>
              </a:ext>
            </a:extLst>
          </p:cNvPr>
          <p:cNvGrpSpPr/>
          <p:nvPr/>
        </p:nvGrpSpPr>
        <p:grpSpPr>
          <a:xfrm>
            <a:off x="-29496" y="3961753"/>
            <a:ext cx="603885" cy="1880235"/>
            <a:chOff x="0" y="3987627"/>
            <a:chExt cx="603885" cy="188023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D8B37AA-8095-B141-EB7C-5486B4708019}"/>
                </a:ext>
              </a:extLst>
            </p:cNvPr>
            <p:cNvSpPr/>
            <p:nvPr/>
          </p:nvSpPr>
          <p:spPr>
            <a:xfrm>
              <a:off x="0" y="5164047"/>
              <a:ext cx="268605" cy="160655"/>
            </a:xfrm>
            <a:custGeom>
              <a:avLst/>
              <a:gdLst/>
              <a:ahLst/>
              <a:cxnLst/>
              <a:rect l="l" t="t" r="r" b="b"/>
              <a:pathLst>
                <a:path w="268605" h="160654">
                  <a:moveTo>
                    <a:pt x="0" y="0"/>
                  </a:moveTo>
                  <a:lnTo>
                    <a:pt x="0" y="10126"/>
                  </a:lnTo>
                  <a:lnTo>
                    <a:pt x="260069" y="160287"/>
                  </a:lnTo>
                  <a:lnTo>
                    <a:pt x="268591" y="15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2DDAB13-3775-44E4-E7C5-667CC3DE7A13}"/>
                </a:ext>
              </a:extLst>
            </p:cNvPr>
            <p:cNvSpPr/>
            <p:nvPr/>
          </p:nvSpPr>
          <p:spPr>
            <a:xfrm>
              <a:off x="0" y="3987634"/>
              <a:ext cx="603885" cy="1880235"/>
            </a:xfrm>
            <a:custGeom>
              <a:avLst/>
              <a:gdLst/>
              <a:ahLst/>
              <a:cxnLst/>
              <a:rect l="l" t="t" r="r" b="b"/>
              <a:pathLst>
                <a:path w="603885" h="1880235">
                  <a:moveTo>
                    <a:pt x="263880" y="1332852"/>
                  </a:moveTo>
                  <a:lnTo>
                    <a:pt x="255117" y="1332865"/>
                  </a:lnTo>
                  <a:lnTo>
                    <a:pt x="255117" y="1715897"/>
                  </a:lnTo>
                  <a:lnTo>
                    <a:pt x="0" y="1568589"/>
                  </a:lnTo>
                  <a:lnTo>
                    <a:pt x="0" y="1578724"/>
                  </a:lnTo>
                  <a:lnTo>
                    <a:pt x="250964" y="1723631"/>
                  </a:lnTo>
                  <a:lnTo>
                    <a:pt x="0" y="1868525"/>
                  </a:lnTo>
                  <a:lnTo>
                    <a:pt x="0" y="1869744"/>
                  </a:lnTo>
                  <a:lnTo>
                    <a:pt x="0" y="1878698"/>
                  </a:lnTo>
                  <a:lnTo>
                    <a:pt x="0" y="1879904"/>
                  </a:lnTo>
                  <a:lnTo>
                    <a:pt x="263880" y="1727555"/>
                  </a:lnTo>
                  <a:lnTo>
                    <a:pt x="263880" y="1332852"/>
                  </a:lnTo>
                  <a:close/>
                </a:path>
                <a:path w="603885" h="1880235">
                  <a:moveTo>
                    <a:pt x="603758" y="743267"/>
                  </a:moveTo>
                  <a:lnTo>
                    <a:pt x="603745" y="348589"/>
                  </a:lnTo>
                  <a:lnTo>
                    <a:pt x="0" y="0"/>
                  </a:lnTo>
                  <a:lnTo>
                    <a:pt x="0" y="10121"/>
                  </a:lnTo>
                  <a:lnTo>
                    <a:pt x="594982" y="353644"/>
                  </a:lnTo>
                  <a:lnTo>
                    <a:pt x="594982" y="735672"/>
                  </a:lnTo>
                  <a:lnTo>
                    <a:pt x="0" y="392150"/>
                  </a:lnTo>
                  <a:lnTo>
                    <a:pt x="0" y="402272"/>
                  </a:lnTo>
                  <a:lnTo>
                    <a:pt x="590588" y="743267"/>
                  </a:lnTo>
                  <a:lnTo>
                    <a:pt x="259765" y="934275"/>
                  </a:lnTo>
                  <a:lnTo>
                    <a:pt x="0" y="784301"/>
                  </a:lnTo>
                  <a:lnTo>
                    <a:pt x="0" y="794410"/>
                  </a:lnTo>
                  <a:lnTo>
                    <a:pt x="255371" y="941870"/>
                  </a:lnTo>
                  <a:lnTo>
                    <a:pt x="255371" y="1331480"/>
                  </a:lnTo>
                  <a:lnTo>
                    <a:pt x="264121" y="1331468"/>
                  </a:lnTo>
                  <a:lnTo>
                    <a:pt x="264121" y="941882"/>
                  </a:lnTo>
                  <a:lnTo>
                    <a:pt x="601573" y="747052"/>
                  </a:lnTo>
                  <a:lnTo>
                    <a:pt x="599363" y="743267"/>
                  </a:lnTo>
                  <a:lnTo>
                    <a:pt x="603758" y="743267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2F79F11F-CB04-1A08-2D1B-E69950BBE101}"/>
              </a:ext>
            </a:extLst>
          </p:cNvPr>
          <p:cNvGrpSpPr/>
          <p:nvPr/>
        </p:nvGrpSpPr>
        <p:grpSpPr>
          <a:xfrm>
            <a:off x="9602321" y="-843"/>
            <a:ext cx="2699385" cy="793750"/>
            <a:chOff x="5073148" y="-1158"/>
            <a:chExt cx="2699385" cy="793750"/>
          </a:xfrm>
        </p:grpSpPr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931B3D58-B031-EF33-8858-EA1965599997}"/>
                </a:ext>
              </a:extLst>
            </p:cNvPr>
            <p:cNvSpPr/>
            <p:nvPr/>
          </p:nvSpPr>
          <p:spPr>
            <a:xfrm>
              <a:off x="5752388" y="-1156"/>
              <a:ext cx="2020570" cy="793750"/>
            </a:xfrm>
            <a:custGeom>
              <a:avLst/>
              <a:gdLst/>
              <a:ahLst/>
              <a:cxnLst/>
              <a:rect l="l" t="t" r="r" b="b"/>
              <a:pathLst>
                <a:path w="2020570" h="793750">
                  <a:moveTo>
                    <a:pt x="2020011" y="16624"/>
                  </a:moveTo>
                  <a:lnTo>
                    <a:pt x="1367345" y="393420"/>
                  </a:lnTo>
                  <a:lnTo>
                    <a:pt x="1367345" y="780478"/>
                  </a:lnTo>
                  <a:lnTo>
                    <a:pt x="1036561" y="589508"/>
                  </a:lnTo>
                  <a:lnTo>
                    <a:pt x="1036561" y="202387"/>
                  </a:lnTo>
                  <a:lnTo>
                    <a:pt x="1049667" y="194818"/>
                  </a:lnTo>
                  <a:lnTo>
                    <a:pt x="1385163" y="1168"/>
                  </a:lnTo>
                  <a:lnTo>
                    <a:pt x="1367561" y="1168"/>
                  </a:lnTo>
                  <a:lnTo>
                    <a:pt x="1032141" y="194818"/>
                  </a:lnTo>
                  <a:lnTo>
                    <a:pt x="1027747" y="192290"/>
                  </a:lnTo>
                  <a:lnTo>
                    <a:pt x="1027747" y="202399"/>
                  </a:lnTo>
                  <a:lnTo>
                    <a:pt x="1027747" y="584415"/>
                  </a:lnTo>
                  <a:lnTo>
                    <a:pt x="1023391" y="581901"/>
                  </a:lnTo>
                  <a:lnTo>
                    <a:pt x="1023391" y="592010"/>
                  </a:lnTo>
                  <a:lnTo>
                    <a:pt x="692531" y="783018"/>
                  </a:lnTo>
                  <a:lnTo>
                    <a:pt x="361683" y="592023"/>
                  </a:lnTo>
                  <a:lnTo>
                    <a:pt x="692531" y="401015"/>
                  </a:lnTo>
                  <a:lnTo>
                    <a:pt x="1023391" y="592010"/>
                  </a:lnTo>
                  <a:lnTo>
                    <a:pt x="1023391" y="581901"/>
                  </a:lnTo>
                  <a:lnTo>
                    <a:pt x="696925" y="393433"/>
                  </a:lnTo>
                  <a:lnTo>
                    <a:pt x="696925" y="11417"/>
                  </a:lnTo>
                  <a:lnTo>
                    <a:pt x="1027747" y="202399"/>
                  </a:lnTo>
                  <a:lnTo>
                    <a:pt x="1027747" y="192290"/>
                  </a:lnTo>
                  <a:lnTo>
                    <a:pt x="701281" y="3810"/>
                  </a:lnTo>
                  <a:lnTo>
                    <a:pt x="705866" y="1155"/>
                  </a:lnTo>
                  <a:lnTo>
                    <a:pt x="692531" y="1155"/>
                  </a:lnTo>
                  <a:lnTo>
                    <a:pt x="692531" y="395935"/>
                  </a:lnTo>
                  <a:lnTo>
                    <a:pt x="692531" y="1155"/>
                  </a:lnTo>
                  <a:lnTo>
                    <a:pt x="691019" y="1155"/>
                  </a:lnTo>
                  <a:lnTo>
                    <a:pt x="690346" y="0"/>
                  </a:lnTo>
                  <a:lnTo>
                    <a:pt x="688314" y="1168"/>
                  </a:lnTo>
                  <a:lnTo>
                    <a:pt x="688136" y="1168"/>
                  </a:lnTo>
                  <a:lnTo>
                    <a:pt x="688136" y="11404"/>
                  </a:lnTo>
                  <a:lnTo>
                    <a:pt x="688136" y="393433"/>
                  </a:lnTo>
                  <a:lnTo>
                    <a:pt x="357327" y="584415"/>
                  </a:lnTo>
                  <a:lnTo>
                    <a:pt x="357327" y="202387"/>
                  </a:lnTo>
                  <a:lnTo>
                    <a:pt x="688136" y="11404"/>
                  </a:lnTo>
                  <a:lnTo>
                    <a:pt x="688136" y="1282"/>
                  </a:lnTo>
                  <a:lnTo>
                    <a:pt x="352920" y="194818"/>
                  </a:lnTo>
                  <a:lnTo>
                    <a:pt x="17526" y="1155"/>
                  </a:lnTo>
                  <a:lnTo>
                    <a:pt x="0" y="1155"/>
                  </a:lnTo>
                  <a:lnTo>
                    <a:pt x="348526" y="202374"/>
                  </a:lnTo>
                  <a:lnTo>
                    <a:pt x="348526" y="594525"/>
                  </a:lnTo>
                  <a:lnTo>
                    <a:pt x="692531" y="793140"/>
                  </a:lnTo>
                  <a:lnTo>
                    <a:pt x="1032154" y="597077"/>
                  </a:lnTo>
                  <a:lnTo>
                    <a:pt x="1369580" y="791883"/>
                  </a:lnTo>
                  <a:lnTo>
                    <a:pt x="1371752" y="788085"/>
                  </a:lnTo>
                  <a:lnTo>
                    <a:pt x="1373949" y="791883"/>
                  </a:lnTo>
                  <a:lnTo>
                    <a:pt x="1711375" y="597077"/>
                  </a:lnTo>
                  <a:lnTo>
                    <a:pt x="2020011" y="775246"/>
                  </a:lnTo>
                  <a:lnTo>
                    <a:pt x="2020011" y="765124"/>
                  </a:lnTo>
                  <a:lnTo>
                    <a:pt x="1720151" y="592010"/>
                  </a:lnTo>
                  <a:lnTo>
                    <a:pt x="2020011" y="418884"/>
                  </a:lnTo>
                  <a:lnTo>
                    <a:pt x="2020011" y="408774"/>
                  </a:lnTo>
                  <a:lnTo>
                    <a:pt x="1711388" y="586955"/>
                  </a:lnTo>
                  <a:lnTo>
                    <a:pt x="1702625" y="581901"/>
                  </a:lnTo>
                  <a:lnTo>
                    <a:pt x="1702625" y="592023"/>
                  </a:lnTo>
                  <a:lnTo>
                    <a:pt x="1376159" y="780491"/>
                  </a:lnTo>
                  <a:lnTo>
                    <a:pt x="1376159" y="403542"/>
                  </a:lnTo>
                  <a:lnTo>
                    <a:pt x="1702625" y="592023"/>
                  </a:lnTo>
                  <a:lnTo>
                    <a:pt x="1702625" y="581901"/>
                  </a:lnTo>
                  <a:lnTo>
                    <a:pt x="1380540" y="395935"/>
                  </a:lnTo>
                  <a:lnTo>
                    <a:pt x="2020011" y="26746"/>
                  </a:lnTo>
                  <a:lnTo>
                    <a:pt x="2020011" y="16624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E91F80D7-7A67-01B6-1342-0342410B0ED6}"/>
                </a:ext>
              </a:extLst>
            </p:cNvPr>
            <p:cNvSpPr/>
            <p:nvPr/>
          </p:nvSpPr>
          <p:spPr>
            <a:xfrm>
              <a:off x="5073148" y="0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5">
                  <a:moveTo>
                    <a:pt x="26680" y="0"/>
                  </a:moveTo>
                  <a:lnTo>
                    <a:pt x="0" y="0"/>
                  </a:lnTo>
                  <a:lnTo>
                    <a:pt x="13339" y="7693"/>
                  </a:lnTo>
                  <a:lnTo>
                    <a:pt x="26680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17C4F95A-0D6C-C206-4819-67DDFF167AFD}"/>
                </a:ext>
              </a:extLst>
            </p:cNvPr>
            <p:cNvSpPr/>
            <p:nvPr/>
          </p:nvSpPr>
          <p:spPr>
            <a:xfrm>
              <a:off x="5082095" y="0"/>
              <a:ext cx="1028065" cy="400050"/>
            </a:xfrm>
            <a:custGeom>
              <a:avLst/>
              <a:gdLst/>
              <a:ahLst/>
              <a:cxnLst/>
              <a:rect l="l" t="t" r="r" b="b"/>
              <a:pathLst>
                <a:path w="1028064" h="400050">
                  <a:moveTo>
                    <a:pt x="1027607" y="0"/>
                  </a:moveTo>
                  <a:lnTo>
                    <a:pt x="1018844" y="0"/>
                  </a:lnTo>
                  <a:lnTo>
                    <a:pt x="1018844" y="196176"/>
                  </a:lnTo>
                  <a:lnTo>
                    <a:pt x="683602" y="389712"/>
                  </a:lnTo>
                  <a:lnTo>
                    <a:pt x="8788" y="127"/>
                  </a:lnTo>
                  <a:lnTo>
                    <a:pt x="8788" y="0"/>
                  </a:lnTo>
                  <a:lnTo>
                    <a:pt x="8572" y="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641"/>
                  </a:lnTo>
                  <a:lnTo>
                    <a:pt x="4381" y="2641"/>
                  </a:lnTo>
                  <a:lnTo>
                    <a:pt x="2197" y="6438"/>
                  </a:lnTo>
                  <a:lnTo>
                    <a:pt x="683615" y="399834"/>
                  </a:lnTo>
                  <a:lnTo>
                    <a:pt x="1025423" y="202501"/>
                  </a:lnTo>
                  <a:lnTo>
                    <a:pt x="1023213" y="198704"/>
                  </a:lnTo>
                  <a:lnTo>
                    <a:pt x="1027607" y="198704"/>
                  </a:lnTo>
                  <a:lnTo>
                    <a:pt x="1027607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2E2B1EA4-FC3A-B82A-5643-95CC7A0338DC}"/>
              </a:ext>
            </a:extLst>
          </p:cNvPr>
          <p:cNvSpPr/>
          <p:nvPr/>
        </p:nvSpPr>
        <p:spPr>
          <a:xfrm>
            <a:off x="11577181" y="1119047"/>
            <a:ext cx="644525" cy="4278630"/>
          </a:xfrm>
          <a:custGeom>
            <a:avLst/>
            <a:gdLst/>
            <a:ahLst/>
            <a:cxnLst/>
            <a:rect l="l" t="t" r="r" b="b"/>
            <a:pathLst>
              <a:path w="644525" h="4278630">
                <a:moveTo>
                  <a:pt x="644182" y="0"/>
                </a:moveTo>
                <a:lnTo>
                  <a:pt x="339610" y="175844"/>
                </a:lnTo>
                <a:lnTo>
                  <a:pt x="339610" y="1362456"/>
                </a:lnTo>
                <a:lnTo>
                  <a:pt x="339610" y="1744446"/>
                </a:lnTo>
                <a:lnTo>
                  <a:pt x="8763" y="1935454"/>
                </a:lnTo>
                <a:lnTo>
                  <a:pt x="8763" y="1553476"/>
                </a:lnTo>
                <a:lnTo>
                  <a:pt x="339610" y="1362456"/>
                </a:lnTo>
                <a:lnTo>
                  <a:pt x="339610" y="175844"/>
                </a:lnTo>
                <a:lnTo>
                  <a:pt x="339598" y="1352296"/>
                </a:lnTo>
                <a:lnTo>
                  <a:pt x="0" y="1548371"/>
                </a:lnTo>
                <a:lnTo>
                  <a:pt x="0" y="1943074"/>
                </a:lnTo>
                <a:lnTo>
                  <a:pt x="0" y="1945589"/>
                </a:lnTo>
                <a:lnTo>
                  <a:pt x="0" y="2729890"/>
                </a:lnTo>
                <a:lnTo>
                  <a:pt x="335191" y="2923438"/>
                </a:lnTo>
                <a:lnTo>
                  <a:pt x="0" y="3116948"/>
                </a:lnTo>
                <a:lnTo>
                  <a:pt x="0" y="3514179"/>
                </a:lnTo>
                <a:lnTo>
                  <a:pt x="339610" y="3710267"/>
                </a:lnTo>
                <a:lnTo>
                  <a:pt x="339623" y="4099877"/>
                </a:lnTo>
                <a:lnTo>
                  <a:pt x="343992" y="4099877"/>
                </a:lnTo>
                <a:lnTo>
                  <a:pt x="341807" y="4103674"/>
                </a:lnTo>
                <a:lnTo>
                  <a:pt x="644182" y="4278249"/>
                </a:lnTo>
                <a:lnTo>
                  <a:pt x="644182" y="4268127"/>
                </a:lnTo>
                <a:lnTo>
                  <a:pt x="352767" y="4099890"/>
                </a:lnTo>
                <a:lnTo>
                  <a:pt x="644182" y="3931653"/>
                </a:lnTo>
                <a:lnTo>
                  <a:pt x="644182" y="3921480"/>
                </a:lnTo>
                <a:lnTo>
                  <a:pt x="348373" y="4092283"/>
                </a:lnTo>
                <a:lnTo>
                  <a:pt x="348373" y="3710292"/>
                </a:lnTo>
                <a:lnTo>
                  <a:pt x="361594" y="3702659"/>
                </a:lnTo>
                <a:lnTo>
                  <a:pt x="644169" y="3539515"/>
                </a:lnTo>
                <a:lnTo>
                  <a:pt x="644169" y="3529355"/>
                </a:lnTo>
                <a:lnTo>
                  <a:pt x="348361" y="3700132"/>
                </a:lnTo>
                <a:lnTo>
                  <a:pt x="348361" y="3318154"/>
                </a:lnTo>
                <a:lnTo>
                  <a:pt x="644182" y="3147364"/>
                </a:lnTo>
                <a:lnTo>
                  <a:pt x="644182" y="3137204"/>
                </a:lnTo>
                <a:lnTo>
                  <a:pt x="343979" y="3310521"/>
                </a:lnTo>
                <a:lnTo>
                  <a:pt x="339610" y="3308007"/>
                </a:lnTo>
                <a:lnTo>
                  <a:pt x="339610" y="3318116"/>
                </a:lnTo>
                <a:lnTo>
                  <a:pt x="339610" y="3700145"/>
                </a:lnTo>
                <a:lnTo>
                  <a:pt x="8763" y="3509124"/>
                </a:lnTo>
                <a:lnTo>
                  <a:pt x="8763" y="3127108"/>
                </a:lnTo>
                <a:lnTo>
                  <a:pt x="339610" y="3318116"/>
                </a:lnTo>
                <a:lnTo>
                  <a:pt x="339610" y="3308007"/>
                </a:lnTo>
                <a:lnTo>
                  <a:pt x="13157" y="3119526"/>
                </a:lnTo>
                <a:lnTo>
                  <a:pt x="344004" y="2928505"/>
                </a:lnTo>
                <a:lnTo>
                  <a:pt x="644169" y="3101810"/>
                </a:lnTo>
                <a:lnTo>
                  <a:pt x="644169" y="3091688"/>
                </a:lnTo>
                <a:lnTo>
                  <a:pt x="361543" y="2928505"/>
                </a:lnTo>
                <a:lnTo>
                  <a:pt x="352755" y="2923451"/>
                </a:lnTo>
                <a:lnTo>
                  <a:pt x="644182" y="2755188"/>
                </a:lnTo>
                <a:lnTo>
                  <a:pt x="644182" y="2745067"/>
                </a:lnTo>
                <a:lnTo>
                  <a:pt x="348373" y="2915843"/>
                </a:lnTo>
                <a:lnTo>
                  <a:pt x="348373" y="2141690"/>
                </a:lnTo>
                <a:lnTo>
                  <a:pt x="361632" y="2134057"/>
                </a:lnTo>
                <a:lnTo>
                  <a:pt x="644182" y="1971001"/>
                </a:lnTo>
                <a:lnTo>
                  <a:pt x="644182" y="1960740"/>
                </a:lnTo>
                <a:lnTo>
                  <a:pt x="343966" y="2134057"/>
                </a:lnTo>
                <a:lnTo>
                  <a:pt x="339610" y="2131542"/>
                </a:lnTo>
                <a:lnTo>
                  <a:pt x="339610" y="2141677"/>
                </a:lnTo>
                <a:lnTo>
                  <a:pt x="339610" y="2915843"/>
                </a:lnTo>
                <a:lnTo>
                  <a:pt x="8763" y="2724823"/>
                </a:lnTo>
                <a:lnTo>
                  <a:pt x="8750" y="1950643"/>
                </a:lnTo>
                <a:lnTo>
                  <a:pt x="339610" y="2141677"/>
                </a:lnTo>
                <a:lnTo>
                  <a:pt x="339610" y="2131542"/>
                </a:lnTo>
                <a:lnTo>
                  <a:pt x="13157" y="1943074"/>
                </a:lnTo>
                <a:lnTo>
                  <a:pt x="343992" y="1752066"/>
                </a:lnTo>
                <a:lnTo>
                  <a:pt x="644169" y="1925370"/>
                </a:lnTo>
                <a:lnTo>
                  <a:pt x="644169" y="1915261"/>
                </a:lnTo>
                <a:lnTo>
                  <a:pt x="348361" y="1744484"/>
                </a:lnTo>
                <a:lnTo>
                  <a:pt x="348361" y="1362443"/>
                </a:lnTo>
                <a:lnTo>
                  <a:pt x="644182" y="1533232"/>
                </a:lnTo>
                <a:lnTo>
                  <a:pt x="644182" y="1523098"/>
                </a:lnTo>
                <a:lnTo>
                  <a:pt x="361505" y="1359916"/>
                </a:lnTo>
                <a:lnTo>
                  <a:pt x="352742" y="1354874"/>
                </a:lnTo>
                <a:lnTo>
                  <a:pt x="644169" y="1186611"/>
                </a:lnTo>
                <a:lnTo>
                  <a:pt x="644169" y="1176451"/>
                </a:lnTo>
                <a:lnTo>
                  <a:pt x="348361" y="1347241"/>
                </a:lnTo>
                <a:lnTo>
                  <a:pt x="348335" y="186016"/>
                </a:lnTo>
                <a:lnTo>
                  <a:pt x="644169" y="356806"/>
                </a:lnTo>
                <a:lnTo>
                  <a:pt x="644169" y="346684"/>
                </a:lnTo>
                <a:lnTo>
                  <a:pt x="352742" y="178422"/>
                </a:lnTo>
                <a:lnTo>
                  <a:pt x="644182" y="10160"/>
                </a:lnTo>
                <a:lnTo>
                  <a:pt x="644182" y="0"/>
                </a:lnTo>
                <a:close/>
              </a:path>
            </a:pathLst>
          </a:custGeom>
          <a:solidFill>
            <a:srgbClr val="8DC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24">
            <a:extLst>
              <a:ext uri="{FF2B5EF4-FFF2-40B4-BE49-F238E27FC236}">
                <a16:creationId xmlns:a16="http://schemas.microsoft.com/office/drawing/2014/main" id="{939C33FA-8871-87AA-90B0-2E613746DCC4}"/>
              </a:ext>
            </a:extLst>
          </p:cNvPr>
          <p:cNvGrpSpPr/>
          <p:nvPr/>
        </p:nvGrpSpPr>
        <p:grpSpPr>
          <a:xfrm>
            <a:off x="9418024" y="5422008"/>
            <a:ext cx="2835910" cy="1637030"/>
            <a:chOff x="4936977" y="8421565"/>
            <a:chExt cx="2835910" cy="1637030"/>
          </a:xfrm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3A38B77D-3786-3306-6A40-BBF91D1BE4CB}"/>
                </a:ext>
              </a:extLst>
            </p:cNvPr>
            <p:cNvSpPr/>
            <p:nvPr/>
          </p:nvSpPr>
          <p:spPr>
            <a:xfrm>
              <a:off x="7300215" y="8421565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40" h="280670">
                  <a:moveTo>
                    <a:pt x="472186" y="0"/>
                  </a:moveTo>
                  <a:lnTo>
                    <a:pt x="0" y="272618"/>
                  </a:lnTo>
                  <a:lnTo>
                    <a:pt x="4394" y="280225"/>
                  </a:lnTo>
                  <a:lnTo>
                    <a:pt x="472186" y="10159"/>
                  </a:lnTo>
                  <a:lnTo>
                    <a:pt x="472186" y="0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E6B77E05-7B96-FCCB-4C37-73A22126EFEB}"/>
                </a:ext>
              </a:extLst>
            </p:cNvPr>
            <p:cNvSpPr/>
            <p:nvPr/>
          </p:nvSpPr>
          <p:spPr>
            <a:xfrm>
              <a:off x="6973301" y="9865919"/>
              <a:ext cx="667385" cy="193040"/>
            </a:xfrm>
            <a:custGeom>
              <a:avLst/>
              <a:gdLst/>
              <a:ahLst/>
              <a:cxnLst/>
              <a:rect l="l" t="t" r="r" b="b"/>
              <a:pathLst>
                <a:path w="667384" h="193040">
                  <a:moveTo>
                    <a:pt x="333367" y="0"/>
                  </a:moveTo>
                  <a:lnTo>
                    <a:pt x="0" y="192481"/>
                  </a:lnTo>
                  <a:lnTo>
                    <a:pt x="17538" y="192481"/>
                  </a:lnTo>
                  <a:lnTo>
                    <a:pt x="333328" y="10147"/>
                  </a:lnTo>
                  <a:lnTo>
                    <a:pt x="350943" y="10147"/>
                  </a:lnTo>
                  <a:lnTo>
                    <a:pt x="333367" y="0"/>
                  </a:lnTo>
                  <a:close/>
                </a:path>
                <a:path w="667384" h="193040">
                  <a:moveTo>
                    <a:pt x="350943" y="10147"/>
                  </a:moveTo>
                  <a:lnTo>
                    <a:pt x="333328" y="10147"/>
                  </a:lnTo>
                  <a:lnTo>
                    <a:pt x="649135" y="192481"/>
                  </a:lnTo>
                  <a:lnTo>
                    <a:pt x="666762" y="192481"/>
                  </a:lnTo>
                  <a:lnTo>
                    <a:pt x="350943" y="10147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976F0155-B73D-4631-F159-548162A479E9}"/>
                </a:ext>
              </a:extLst>
            </p:cNvPr>
            <p:cNvSpPr/>
            <p:nvPr/>
          </p:nvSpPr>
          <p:spPr>
            <a:xfrm>
              <a:off x="5604053" y="8689505"/>
              <a:ext cx="2168525" cy="1369060"/>
            </a:xfrm>
            <a:custGeom>
              <a:avLst/>
              <a:gdLst/>
              <a:ahLst/>
              <a:cxnLst/>
              <a:rect l="l" t="t" r="r" b="b"/>
              <a:pathLst>
                <a:path w="2168525" h="1369059">
                  <a:moveTo>
                    <a:pt x="2168334" y="123266"/>
                  </a:moveTo>
                  <a:lnTo>
                    <a:pt x="2042210" y="196088"/>
                  </a:lnTo>
                  <a:lnTo>
                    <a:pt x="2037829" y="193560"/>
                  </a:lnTo>
                  <a:lnTo>
                    <a:pt x="2037829" y="590765"/>
                  </a:lnTo>
                  <a:lnTo>
                    <a:pt x="1706981" y="781773"/>
                  </a:lnTo>
                  <a:lnTo>
                    <a:pt x="1706981" y="399745"/>
                  </a:lnTo>
                  <a:lnTo>
                    <a:pt x="2037791" y="208749"/>
                  </a:lnTo>
                  <a:lnTo>
                    <a:pt x="2037829" y="590765"/>
                  </a:lnTo>
                  <a:lnTo>
                    <a:pt x="2037829" y="193560"/>
                  </a:lnTo>
                  <a:lnTo>
                    <a:pt x="2033435" y="191020"/>
                  </a:lnTo>
                  <a:lnTo>
                    <a:pt x="2033435" y="201168"/>
                  </a:lnTo>
                  <a:lnTo>
                    <a:pt x="1702612" y="392163"/>
                  </a:lnTo>
                  <a:lnTo>
                    <a:pt x="1698231" y="389636"/>
                  </a:lnTo>
                  <a:lnTo>
                    <a:pt x="1698231" y="399783"/>
                  </a:lnTo>
                  <a:lnTo>
                    <a:pt x="1698231" y="781761"/>
                  </a:lnTo>
                  <a:lnTo>
                    <a:pt x="1698231" y="796963"/>
                  </a:lnTo>
                  <a:lnTo>
                    <a:pt x="1698231" y="1174864"/>
                  </a:lnTo>
                  <a:lnTo>
                    <a:pt x="1370952" y="985926"/>
                  </a:lnTo>
                  <a:lnTo>
                    <a:pt x="1698231" y="796963"/>
                  </a:lnTo>
                  <a:lnTo>
                    <a:pt x="1698231" y="781761"/>
                  </a:lnTo>
                  <a:lnTo>
                    <a:pt x="1693799" y="779208"/>
                  </a:lnTo>
                  <a:lnTo>
                    <a:pt x="1693799" y="789381"/>
                  </a:lnTo>
                  <a:lnTo>
                    <a:pt x="1362176" y="980859"/>
                  </a:lnTo>
                  <a:lnTo>
                    <a:pt x="1353413" y="975804"/>
                  </a:lnTo>
                  <a:lnTo>
                    <a:pt x="1353413" y="985913"/>
                  </a:lnTo>
                  <a:lnTo>
                    <a:pt x="1027620" y="1174026"/>
                  </a:lnTo>
                  <a:lnTo>
                    <a:pt x="1027620" y="797826"/>
                  </a:lnTo>
                  <a:lnTo>
                    <a:pt x="1353413" y="985913"/>
                  </a:lnTo>
                  <a:lnTo>
                    <a:pt x="1353413" y="975804"/>
                  </a:lnTo>
                  <a:lnTo>
                    <a:pt x="1031354" y="789863"/>
                  </a:lnTo>
                  <a:lnTo>
                    <a:pt x="1362989" y="598373"/>
                  </a:lnTo>
                  <a:lnTo>
                    <a:pt x="1693799" y="789381"/>
                  </a:lnTo>
                  <a:lnTo>
                    <a:pt x="1693799" y="779208"/>
                  </a:lnTo>
                  <a:lnTo>
                    <a:pt x="1367434" y="590765"/>
                  </a:lnTo>
                  <a:lnTo>
                    <a:pt x="1367370" y="208775"/>
                  </a:lnTo>
                  <a:lnTo>
                    <a:pt x="1698231" y="399783"/>
                  </a:lnTo>
                  <a:lnTo>
                    <a:pt x="1698231" y="389636"/>
                  </a:lnTo>
                  <a:lnTo>
                    <a:pt x="1371752" y="201142"/>
                  </a:lnTo>
                  <a:lnTo>
                    <a:pt x="1702587" y="10147"/>
                  </a:lnTo>
                  <a:lnTo>
                    <a:pt x="2033435" y="201168"/>
                  </a:lnTo>
                  <a:lnTo>
                    <a:pt x="2033435" y="191020"/>
                  </a:lnTo>
                  <a:lnTo>
                    <a:pt x="1720202" y="10147"/>
                  </a:lnTo>
                  <a:lnTo>
                    <a:pt x="1702625" y="0"/>
                  </a:lnTo>
                  <a:lnTo>
                    <a:pt x="1360805" y="197370"/>
                  </a:lnTo>
                  <a:lnTo>
                    <a:pt x="1358671" y="198589"/>
                  </a:lnTo>
                  <a:lnTo>
                    <a:pt x="1358658" y="208711"/>
                  </a:lnTo>
                  <a:lnTo>
                    <a:pt x="1358620" y="590778"/>
                  </a:lnTo>
                  <a:lnTo>
                    <a:pt x="1018806" y="786980"/>
                  </a:lnTo>
                  <a:lnTo>
                    <a:pt x="1018806" y="797839"/>
                  </a:lnTo>
                  <a:lnTo>
                    <a:pt x="1018806" y="1173822"/>
                  </a:lnTo>
                  <a:lnTo>
                    <a:pt x="693178" y="985837"/>
                  </a:lnTo>
                  <a:lnTo>
                    <a:pt x="1018806" y="797839"/>
                  </a:lnTo>
                  <a:lnTo>
                    <a:pt x="1018806" y="786980"/>
                  </a:lnTo>
                  <a:lnTo>
                    <a:pt x="688174" y="977861"/>
                  </a:lnTo>
                  <a:lnTo>
                    <a:pt x="688174" y="595833"/>
                  </a:lnTo>
                  <a:lnTo>
                    <a:pt x="1358658" y="208711"/>
                  </a:lnTo>
                  <a:lnTo>
                    <a:pt x="1358658" y="198602"/>
                  </a:lnTo>
                  <a:lnTo>
                    <a:pt x="679411" y="590778"/>
                  </a:lnTo>
                  <a:lnTo>
                    <a:pt x="679399" y="978789"/>
                  </a:lnTo>
                  <a:lnTo>
                    <a:pt x="674865" y="976172"/>
                  </a:lnTo>
                  <a:lnTo>
                    <a:pt x="674865" y="986294"/>
                  </a:lnTo>
                  <a:lnTo>
                    <a:pt x="344004" y="1177302"/>
                  </a:lnTo>
                  <a:lnTo>
                    <a:pt x="13144" y="986294"/>
                  </a:lnTo>
                  <a:lnTo>
                    <a:pt x="344004" y="795274"/>
                  </a:lnTo>
                  <a:lnTo>
                    <a:pt x="674865" y="986294"/>
                  </a:lnTo>
                  <a:lnTo>
                    <a:pt x="674865" y="976172"/>
                  </a:lnTo>
                  <a:lnTo>
                    <a:pt x="361581" y="795274"/>
                  </a:lnTo>
                  <a:lnTo>
                    <a:pt x="344004" y="785152"/>
                  </a:lnTo>
                  <a:lnTo>
                    <a:pt x="0" y="983767"/>
                  </a:lnTo>
                  <a:lnTo>
                    <a:pt x="0" y="1368894"/>
                  </a:lnTo>
                  <a:lnTo>
                    <a:pt x="8801" y="1368894"/>
                  </a:lnTo>
                  <a:lnTo>
                    <a:pt x="8801" y="993902"/>
                  </a:lnTo>
                  <a:lnTo>
                    <a:pt x="341820" y="1186154"/>
                  </a:lnTo>
                  <a:lnTo>
                    <a:pt x="344004" y="1182357"/>
                  </a:lnTo>
                  <a:lnTo>
                    <a:pt x="346189" y="1186154"/>
                  </a:lnTo>
                  <a:lnTo>
                    <a:pt x="679221" y="993902"/>
                  </a:lnTo>
                  <a:lnTo>
                    <a:pt x="679221" y="1368894"/>
                  </a:lnTo>
                  <a:lnTo>
                    <a:pt x="688035" y="1368894"/>
                  </a:lnTo>
                  <a:lnTo>
                    <a:pt x="688035" y="992974"/>
                  </a:lnTo>
                  <a:lnTo>
                    <a:pt x="1018806" y="1183944"/>
                  </a:lnTo>
                  <a:lnTo>
                    <a:pt x="1018806" y="1184871"/>
                  </a:lnTo>
                  <a:lnTo>
                    <a:pt x="1018997" y="1184986"/>
                  </a:lnTo>
                  <a:lnTo>
                    <a:pt x="1018997" y="1368894"/>
                  </a:lnTo>
                  <a:lnTo>
                    <a:pt x="1027760" y="1368894"/>
                  </a:lnTo>
                  <a:lnTo>
                    <a:pt x="1027760" y="1190053"/>
                  </a:lnTo>
                  <a:lnTo>
                    <a:pt x="1337564" y="1368894"/>
                  </a:lnTo>
                  <a:lnTo>
                    <a:pt x="1355102" y="1368894"/>
                  </a:lnTo>
                  <a:lnTo>
                    <a:pt x="1031341" y="1181989"/>
                  </a:lnTo>
                  <a:lnTo>
                    <a:pt x="1362189" y="990981"/>
                  </a:lnTo>
                  <a:lnTo>
                    <a:pt x="1698218" y="1184986"/>
                  </a:lnTo>
                  <a:lnTo>
                    <a:pt x="1698218" y="1368894"/>
                  </a:lnTo>
                  <a:lnTo>
                    <a:pt x="1706968" y="1368894"/>
                  </a:lnTo>
                  <a:lnTo>
                    <a:pt x="1706968" y="1190028"/>
                  </a:lnTo>
                  <a:lnTo>
                    <a:pt x="2016785" y="1368894"/>
                  </a:lnTo>
                  <a:lnTo>
                    <a:pt x="2034324" y="1368894"/>
                  </a:lnTo>
                  <a:lnTo>
                    <a:pt x="1706981" y="1179918"/>
                  </a:lnTo>
                  <a:lnTo>
                    <a:pt x="1706981" y="796975"/>
                  </a:lnTo>
                  <a:lnTo>
                    <a:pt x="2168334" y="1063332"/>
                  </a:lnTo>
                  <a:lnTo>
                    <a:pt x="2168334" y="1053160"/>
                  </a:lnTo>
                  <a:lnTo>
                    <a:pt x="1711388" y="789355"/>
                  </a:lnTo>
                  <a:lnTo>
                    <a:pt x="1720176" y="784288"/>
                  </a:lnTo>
                  <a:lnTo>
                    <a:pt x="2042185" y="598360"/>
                  </a:lnTo>
                  <a:lnTo>
                    <a:pt x="2168334" y="671195"/>
                  </a:lnTo>
                  <a:lnTo>
                    <a:pt x="2168334" y="661047"/>
                  </a:lnTo>
                  <a:lnTo>
                    <a:pt x="2046541" y="590740"/>
                  </a:lnTo>
                  <a:lnTo>
                    <a:pt x="2046566" y="208775"/>
                  </a:lnTo>
                  <a:lnTo>
                    <a:pt x="2168334" y="279057"/>
                  </a:lnTo>
                  <a:lnTo>
                    <a:pt x="2168334" y="268884"/>
                  </a:lnTo>
                  <a:lnTo>
                    <a:pt x="2050973" y="201155"/>
                  </a:lnTo>
                  <a:lnTo>
                    <a:pt x="2168334" y="133388"/>
                  </a:lnTo>
                  <a:lnTo>
                    <a:pt x="2168334" y="123266"/>
                  </a:lnTo>
                  <a:close/>
                </a:path>
                <a:path w="2168525" h="1369059">
                  <a:moveTo>
                    <a:pt x="2168347" y="1299718"/>
                  </a:moveTo>
                  <a:lnTo>
                    <a:pt x="2048522" y="1368894"/>
                  </a:lnTo>
                  <a:lnTo>
                    <a:pt x="2066048" y="1368894"/>
                  </a:lnTo>
                  <a:lnTo>
                    <a:pt x="2168347" y="1309839"/>
                  </a:lnTo>
                  <a:lnTo>
                    <a:pt x="2168347" y="1299718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3ED7EA4-DA42-7C7B-3906-7A1F30560342}"/>
                </a:ext>
              </a:extLst>
            </p:cNvPr>
            <p:cNvSpPr/>
            <p:nvPr/>
          </p:nvSpPr>
          <p:spPr>
            <a:xfrm>
              <a:off x="6625101" y="9205688"/>
              <a:ext cx="1147445" cy="670560"/>
            </a:xfrm>
            <a:custGeom>
              <a:avLst/>
              <a:gdLst/>
              <a:ahLst/>
              <a:cxnLst/>
              <a:rect l="l" t="t" r="r" b="b"/>
              <a:pathLst>
                <a:path w="1147445" h="670559">
                  <a:moveTo>
                    <a:pt x="1147298" y="0"/>
                  </a:moveTo>
                  <a:lnTo>
                    <a:pt x="0" y="662379"/>
                  </a:lnTo>
                  <a:lnTo>
                    <a:pt x="4368" y="669974"/>
                  </a:lnTo>
                  <a:lnTo>
                    <a:pt x="1147298" y="10110"/>
                  </a:lnTo>
                  <a:lnTo>
                    <a:pt x="1147298" y="0"/>
                  </a:lnTo>
                  <a:close/>
                </a:path>
              </a:pathLst>
            </a:custGeom>
            <a:solidFill>
              <a:srgbClr val="8DC5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9489060C-4151-0EC5-114E-28859DC4D3D3}"/>
                </a:ext>
              </a:extLst>
            </p:cNvPr>
            <p:cNvSpPr/>
            <p:nvPr/>
          </p:nvSpPr>
          <p:spPr>
            <a:xfrm>
              <a:off x="4936972" y="9866795"/>
              <a:ext cx="2835910" cy="191770"/>
            </a:xfrm>
            <a:custGeom>
              <a:avLst/>
              <a:gdLst/>
              <a:ahLst/>
              <a:cxnLst/>
              <a:rect l="l" t="t" r="r" b="b"/>
              <a:pathLst>
                <a:path w="2835909" h="191770">
                  <a:moveTo>
                    <a:pt x="663740" y="191604"/>
                  </a:moveTo>
                  <a:lnTo>
                    <a:pt x="331876" y="0"/>
                  </a:lnTo>
                  <a:lnTo>
                    <a:pt x="0" y="191604"/>
                  </a:lnTo>
                  <a:lnTo>
                    <a:pt x="17526" y="191604"/>
                  </a:lnTo>
                  <a:lnTo>
                    <a:pt x="331851" y="10134"/>
                  </a:lnTo>
                  <a:lnTo>
                    <a:pt x="646176" y="191604"/>
                  </a:lnTo>
                  <a:lnTo>
                    <a:pt x="663740" y="191604"/>
                  </a:lnTo>
                  <a:close/>
                </a:path>
                <a:path w="2835909" h="191770">
                  <a:moveTo>
                    <a:pt x="1015492" y="5067"/>
                  </a:moveTo>
                  <a:lnTo>
                    <a:pt x="1006690" y="5067"/>
                  </a:lnTo>
                  <a:lnTo>
                    <a:pt x="1006690" y="191604"/>
                  </a:lnTo>
                  <a:lnTo>
                    <a:pt x="1015492" y="191604"/>
                  </a:lnTo>
                  <a:lnTo>
                    <a:pt x="1015492" y="5067"/>
                  </a:lnTo>
                  <a:close/>
                </a:path>
                <a:path w="2835909" h="191770">
                  <a:moveTo>
                    <a:pt x="2835427" y="123151"/>
                  </a:moveTo>
                  <a:lnTo>
                    <a:pt x="2716860" y="191604"/>
                  </a:lnTo>
                  <a:lnTo>
                    <a:pt x="2734373" y="191604"/>
                  </a:lnTo>
                  <a:lnTo>
                    <a:pt x="2835427" y="133273"/>
                  </a:lnTo>
                  <a:lnTo>
                    <a:pt x="2835427" y="123151"/>
                  </a:lnTo>
                  <a:close/>
                </a:path>
              </a:pathLst>
            </a:custGeom>
            <a:solidFill>
              <a:srgbClr val="8D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8645EC-9C92-0F0D-89BE-04FE7F510E3A}"/>
              </a:ext>
            </a:extLst>
          </p:cNvPr>
          <p:cNvSpPr txBox="1"/>
          <p:nvPr/>
        </p:nvSpPr>
        <p:spPr>
          <a:xfrm>
            <a:off x="1079748" y="3375259"/>
            <a:ext cx="10026399" cy="165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</a:t>
            </a:r>
            <a:b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</a:br>
            <a:r>
              <a:rPr lang="en-US" sz="60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PUBLIC WORKS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F660FC-0553-FFC7-F47F-9BB5440F10C4}"/>
              </a:ext>
            </a:extLst>
          </p:cNvPr>
          <p:cNvSpPr txBox="1"/>
          <p:nvPr/>
        </p:nvSpPr>
        <p:spPr>
          <a:xfrm>
            <a:off x="1976383" y="5055519"/>
            <a:ext cx="8305178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800" b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JOE SIEMEK, PE</a:t>
            </a:r>
            <a:endParaRPr lang="en-US" b="1" spc="300" dirty="0">
              <a:solidFill>
                <a:schemeClr val="bg1"/>
              </a:solidFill>
              <a:latin typeface="Acumin Pro Semibold" panose="020B0704020202020204" pitchFamily="34" charset="0"/>
            </a:endParaRPr>
          </a:p>
          <a:p>
            <a:pPr algn="ctr"/>
            <a:r>
              <a:rPr lang="en-US" sz="1400" b="1" i="1" spc="300" dirty="0">
                <a:solidFill>
                  <a:schemeClr val="bg1"/>
                </a:solidFill>
                <a:latin typeface="Acumin Pro Semibold" panose="020B0704020202020204" pitchFamily="34" charset="0"/>
              </a:rPr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380673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F71D-DEEC-7FEF-3CEA-7DC0A4B59DDA}"/>
              </a:ext>
            </a:extLst>
          </p:cNvPr>
          <p:cNvSpPr txBox="1"/>
          <p:nvPr/>
        </p:nvSpPr>
        <p:spPr>
          <a:xfrm>
            <a:off x="1529443" y="2076988"/>
            <a:ext cx="9133114" cy="284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Basis for DPW Review and Approval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Our Approach to Review Process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Current Operations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Key Contacts in Public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CB86B-3FAA-9641-2DEB-167DA2DA4C67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986A7-808C-200E-218E-91CB8423E77D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257390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6">
            <a:extLst>
              <a:ext uri="{FF2B5EF4-FFF2-40B4-BE49-F238E27FC236}">
                <a16:creationId xmlns:a16="http://schemas.microsoft.com/office/drawing/2014/main" id="{95282CCC-B328-B513-4212-8A31CA5804B6}"/>
              </a:ext>
            </a:extLst>
          </p:cNvPr>
          <p:cNvSpPr/>
          <p:nvPr/>
        </p:nvSpPr>
        <p:spPr>
          <a:xfrm rot="10800000">
            <a:off x="2421892" y="954791"/>
            <a:ext cx="1000125" cy="313078"/>
          </a:xfrm>
          <a:prstGeom prst="triangle">
            <a:avLst>
              <a:gd name="adj" fmla="val 48857"/>
            </a:avLst>
          </a:prstGeom>
          <a:solidFill>
            <a:srgbClr val="0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F71D-DEEC-7FEF-3CEA-7DC0A4B59DDA}"/>
              </a:ext>
            </a:extLst>
          </p:cNvPr>
          <p:cNvSpPr txBox="1"/>
          <p:nvPr/>
        </p:nvSpPr>
        <p:spPr>
          <a:xfrm>
            <a:off x="1533831" y="1721263"/>
            <a:ext cx="9123283" cy="399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County Code or State Law</a:t>
            </a:r>
          </a:p>
          <a:p>
            <a:pPr marL="925512" indent="-6858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Stormwater, Traffic, Sediment, etc.</a:t>
            </a:r>
          </a:p>
          <a:p>
            <a:pPr>
              <a:spcAft>
                <a:spcPts val="200"/>
              </a:spcAft>
              <a:buSzPct val="100000"/>
            </a:pPr>
            <a:endParaRPr lang="en-US" sz="3600" b="1" dirty="0">
              <a:solidFill>
                <a:srgbClr val="0E3D66"/>
              </a:solidFill>
              <a:latin typeface="Aptos SemiBold" panose="020B0004020202020204" pitchFamily="34" charset="0"/>
            </a:endParaRPr>
          </a:p>
          <a:p>
            <a:pPr>
              <a:spcAft>
                <a:spcPts val="200"/>
              </a:spcAft>
              <a:buSzPct val="100000"/>
            </a:pPr>
            <a:r>
              <a:rPr lang="en-US" sz="44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Facilities To Be Owned by County</a:t>
            </a:r>
          </a:p>
          <a:p>
            <a:pPr marL="925512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Roads, Water, Sewer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E3D66"/>
                </a:solidFill>
                <a:effectLst/>
                <a:uLnTx/>
                <a:uFillTx/>
                <a:latin typeface="Aptos SemiBold" panose="020B0004020202020204" pitchFamily="34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E3D66"/>
                </a:solidFill>
                <a:effectLst/>
                <a:uLnTx/>
                <a:uFillTx/>
                <a:latin typeface="Aptos SemiBold" panose="020B0004020202020204" pitchFamily="34" charset="0"/>
              </a:rPr>
              <a:t>etc</a:t>
            </a:r>
            <a:r>
              <a:rPr lang="en-US" sz="3000" b="1" dirty="0">
                <a:solidFill>
                  <a:srgbClr val="0E3D66"/>
                </a:solidFill>
                <a:latin typeface="Aptos SemiBold" panose="020B000402020202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E3D66"/>
              </a:solidFill>
              <a:effectLst/>
              <a:uLnTx/>
              <a:uFillTx/>
              <a:latin typeface="Aptos SemiBold" panose="020B0004020202020204" pitchFamily="34" charset="0"/>
            </a:endParaRPr>
          </a:p>
          <a:p>
            <a:pPr>
              <a:spcAft>
                <a:spcPts val="200"/>
              </a:spcAft>
              <a:buSzPct val="100000"/>
            </a:pPr>
            <a:endParaRPr lang="en-US" sz="3600" b="1" dirty="0">
              <a:solidFill>
                <a:srgbClr val="0E3D66"/>
              </a:solidFill>
              <a:latin typeface="Aptos Semi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A34C9-905A-96F6-2901-2EBA98EC18FA}"/>
              </a:ext>
            </a:extLst>
          </p:cNvPr>
          <p:cNvSpPr txBox="1"/>
          <p:nvPr/>
        </p:nvSpPr>
        <p:spPr>
          <a:xfrm>
            <a:off x="1079748" y="-52353"/>
            <a:ext cx="10026399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400" spc="300" dirty="0">
                <a:solidFill>
                  <a:schemeClr val="bg1"/>
                </a:solidFill>
                <a:latin typeface="Aptos Black" panose="020B0004020202020204" pitchFamily="34" charset="0"/>
              </a:rPr>
              <a:t>DEPARTMENT OF PUBLIC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C6BC5-1D3D-2BA4-AC0C-2312D047BE5A}"/>
              </a:ext>
            </a:extLst>
          </p:cNvPr>
          <p:cNvSpPr txBox="1"/>
          <p:nvPr/>
        </p:nvSpPr>
        <p:spPr>
          <a:xfrm>
            <a:off x="6127" y="428703"/>
            <a:ext cx="12172607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BASIS FOR DPW REVIEW/APPROVAL</a:t>
            </a:r>
          </a:p>
        </p:txBody>
      </p:sp>
    </p:spTree>
    <p:extLst>
      <p:ext uri="{BB962C8B-B14F-4D97-AF65-F5344CB8AC3E}">
        <p14:creationId xmlns:p14="http://schemas.microsoft.com/office/powerpoint/2010/main" val="25119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PI xmlns="e781faea-317f-43a8-8817-9c412efcab53" xsi:nil="true"/>
    <Mode xmlns="e781faea-317f-43a8-8817-9c412efcab53"></Mode>
    <Dimension xmlns="e781faea-317f-43a8-8817-9c412efcab53" xsi:nil="true"/>
    <File_x0020_Type0 xmlns="e781faea-317f-43a8-8817-9c412efcab53"></File_x0020_Type0>
    <Priority xmlns="e781faea-317f-43a8-8817-9c412efcab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1DC428965DD9409A9BE4C121F4195A" ma:contentTypeVersion="11" ma:contentTypeDescription="Create a new document." ma:contentTypeScope="" ma:versionID="159459e2675c14a08162ab9727ebb5b2">
  <xsd:schema xmlns:xsd="http://www.w3.org/2001/XMLSchema" xmlns:xs="http://www.w3.org/2001/XMLSchema" xmlns:p="http://schemas.microsoft.com/office/2006/metadata/properties" xmlns:ns1="e781faea-317f-43a8-8817-9c412efcab53" targetNamespace="http://schemas.microsoft.com/office/2006/metadata/properties" ma:root="true" ma:fieldsID="11a1c0902533d18a1f2a25354a3c2e05" ns1:_="">
    <xsd:import namespace="e781faea-317f-43a8-8817-9c412efcab53"/>
    <xsd:element name="properties">
      <xsd:complexType>
        <xsd:sequence>
          <xsd:element name="documentManagement">
            <xsd:complexType>
              <xsd:all>
                <xsd:element ref="ns1:File_x0020_Type0" minOccurs="0"/>
                <xsd:element ref="ns1:Mode" minOccurs="0"/>
                <xsd:element ref="ns1:DPI" minOccurs="0"/>
                <xsd:element ref="ns1:Dimension" minOccurs="0"/>
                <xsd:element ref="ns1:Priority" minOccurs="0"/>
                <xsd:element ref="ns1:MediaServiceMetadata" minOccurs="0"/>
                <xsd:element ref="ns1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faea-317f-43a8-8817-9c412efcab53" elementFormDefault="qualified">
    <xsd:import namespace="http://schemas.microsoft.com/office/2006/documentManagement/types"/>
    <xsd:import namespace="http://schemas.microsoft.com/office/infopath/2007/PartnerControls"/>
    <xsd:element name="File_x0020_Type0" ma:index="0" nillable="true" ma:displayName="File Type" ma:default="" ma:format="Dropdown" ma:internalName="File_x0020_Type0" ma:readOnly="false">
      <xsd:simpleType>
        <xsd:restriction base="dms:Choice">
          <xsd:enumeration value=""/>
          <xsd:enumeration value="AI"/>
          <xsd:enumeration value="DOC"/>
          <xsd:enumeration value="DOCX"/>
          <xsd:enumeration value="EPS"/>
          <xsd:enumeration value="GIF"/>
          <xsd:enumeration value="JPEG"/>
          <xsd:enumeration value="PDF"/>
          <xsd:enumeration value="PNG"/>
          <xsd:enumeration value="PPT"/>
          <xsd:enumeration value="PPTX"/>
          <xsd:enumeration value="PUB"/>
          <xsd:enumeration value="TIF"/>
        </xsd:restriction>
      </xsd:simpleType>
    </xsd:element>
    <xsd:element name="Mode" ma:index="5" nillable="true" ma:displayName="Color Space" ma:default="" ma:format="Dropdown" ma:internalName="Mode" ma:readOnly="false">
      <xsd:simpleType>
        <xsd:restriction base="dms:Choice">
          <xsd:enumeration value=""/>
          <xsd:enumeration value="Indexed Color"/>
          <xsd:enumeration value="RGB Color"/>
          <xsd:enumeration value="CMYK Color"/>
          <xsd:enumeration value="Grayscale"/>
          <xsd:enumeration value="Duotone"/>
        </xsd:restriction>
      </xsd:simpleType>
    </xsd:element>
    <xsd:element name="DPI" ma:index="6" nillable="true" ma:displayName="DPI" ma:internalName="DPI" ma:readOnly="false" ma:percentage="FALSE">
      <xsd:simpleType>
        <xsd:restriction base="dms:Number"/>
      </xsd:simpleType>
    </xsd:element>
    <xsd:element name="Dimension" ma:index="7" nillable="true" ma:displayName="Dimension - Pixels (W|H)" ma:internalName="Dimension" ma:readOnly="false">
      <xsd:simpleType>
        <xsd:restriction base="dms:Text">
          <xsd:maxLength value="15"/>
        </xsd:restriction>
      </xsd:simpleType>
    </xsd:element>
    <xsd:element name="Priority" ma:index="8" nillable="true" ma:displayName="Priority" ma:internalName="Priority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7B33A2-95C0-4853-A8DE-464C543CEF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89A936-9005-4E01-B0C2-5A59EFB32B97}">
  <ds:schemaRefs>
    <ds:schemaRef ds:uri="http://schemas.microsoft.com/office/infopath/2007/PartnerControls"/>
    <ds:schemaRef ds:uri="http://purl.org/dc/dcmitype/"/>
    <ds:schemaRef ds:uri="e781faea-317f-43a8-8817-9c412efcab53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E9DBF5B-2861-46CA-B28A-8162F47F8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1faea-317f-43a8-8817-9c412efca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5327</TotalTime>
  <Words>2450</Words>
  <Application>Microsoft Office PowerPoint</Application>
  <PresentationFormat>Widescreen</PresentationFormat>
  <Paragraphs>474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Acumin Pro Semibold</vt:lpstr>
      <vt:lpstr>Aptos</vt:lpstr>
      <vt:lpstr>Aptos Black</vt:lpstr>
      <vt:lpstr>Aptos SemiBold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Cluster, Joe</dc:creator>
  <cp:lastModifiedBy>Krysiak, Lisa</cp:lastModifiedBy>
  <cp:revision>158</cp:revision>
  <cp:lastPrinted>2024-01-26T19:02:48Z</cp:lastPrinted>
  <dcterms:created xsi:type="dcterms:W3CDTF">2023-06-06T15:57:26Z</dcterms:created>
  <dcterms:modified xsi:type="dcterms:W3CDTF">2024-01-31T13:06:01Z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0x0101005B1DC428965DD9409A9BE4C121F4195A</vt:lpwstr>
  </property>
</Properties>
</file>